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2" r:id="rId55"/>
    <p:sldId id="311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10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8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3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0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56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1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5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4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0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0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8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FE367C1-74FD-4DAD-BA7E-0066B506A029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74F3A7-5410-445D-A5C3-1F37C4E191B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01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902" y="758952"/>
            <a:ext cx="11757803" cy="356616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Treatment </a:t>
            </a:r>
            <a:r>
              <a:rPr lang="en-US" b="1" dirty="0" smtClean="0"/>
              <a:t>of acute rejection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      of the renal </a:t>
            </a:r>
            <a:r>
              <a:rPr lang="en-US" b="1" dirty="0"/>
              <a:t>allograft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DR.Seyed</a:t>
            </a:r>
            <a:r>
              <a:rPr lang="en-US" b="1" dirty="0" smtClean="0">
                <a:solidFill>
                  <a:srgbClr val="FF0000"/>
                </a:solidFill>
              </a:rPr>
              <a:t> Sadraddin Rasi hashemi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2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Acute T cell-mediated (cellular) rejection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(TCMR)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2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106"/>
                </a:solidFill>
                <a:latin typeface="CharisSIL-Bold"/>
              </a:rPr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7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harisSIL"/>
              </a:rPr>
              <a:t>The use of potent immunosuppressive agents as part of induction and maintenance </a:t>
            </a:r>
            <a:r>
              <a:rPr lang="en-US" sz="2800" dirty="0" smtClean="0">
                <a:latin typeface="CharisSIL"/>
              </a:rPr>
              <a:t>therapy for </a:t>
            </a:r>
            <a:r>
              <a:rPr lang="en-US" sz="2800" dirty="0">
                <a:latin typeface="CharisSIL"/>
              </a:rPr>
              <a:t>kidney transplantation has significantly reduced the incidence of acute </a:t>
            </a:r>
            <a:r>
              <a:rPr lang="en-US" sz="2800" dirty="0" smtClean="0">
                <a:latin typeface="CharisSIL"/>
              </a:rPr>
              <a:t>rejection </a:t>
            </a:r>
            <a:r>
              <a:rPr lang="en-US" sz="2800" dirty="0">
                <a:latin typeface="CharisSIL"/>
              </a:rPr>
              <a:t>to approximately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8 percent </a:t>
            </a:r>
            <a:r>
              <a:rPr lang="en-US" sz="2800" dirty="0">
                <a:latin typeface="CharisSIL"/>
              </a:rPr>
              <a:t>at most transplant centers</a:t>
            </a:r>
            <a:endParaRPr lang="en-US" sz="2800" dirty="0"/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361158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A renal allograft biopsy </a:t>
            </a:r>
            <a:r>
              <a:rPr lang="en-US" sz="2800" dirty="0" smtClean="0">
                <a:latin typeface="CharisSIL"/>
              </a:rPr>
              <a:t>is required </a:t>
            </a:r>
            <a:r>
              <a:rPr lang="en-US" sz="2800" dirty="0">
                <a:latin typeface="CharisSIL"/>
              </a:rPr>
              <a:t>to establish the diagnosis and determine the severity of rejection in order to </a:t>
            </a:r>
            <a:r>
              <a:rPr lang="en-US" sz="2800" dirty="0" smtClean="0">
                <a:latin typeface="CharisSIL"/>
              </a:rPr>
              <a:t>determine the </a:t>
            </a:r>
            <a:r>
              <a:rPr lang="en-US" sz="2800" dirty="0">
                <a:latin typeface="CharisSIL"/>
              </a:rPr>
              <a:t>most appropriate approach to therapy</a:t>
            </a:r>
            <a:r>
              <a:rPr lang="en-US" sz="2800" dirty="0" smtClean="0">
                <a:latin typeface="CharisSI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latin typeface="CharisSIL"/>
              </a:rPr>
              <a:t>TCMR </a:t>
            </a:r>
            <a:r>
              <a:rPr lang="en-US" sz="2800" dirty="0">
                <a:latin typeface="CharisSIL"/>
              </a:rPr>
              <a:t>and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ABMR </a:t>
            </a:r>
            <a:r>
              <a:rPr lang="en-US" sz="2800" dirty="0">
                <a:latin typeface="CharisSIL"/>
              </a:rPr>
              <a:t>may also coexist at the same </a:t>
            </a:r>
            <a:r>
              <a:rPr lang="en-US" sz="2800" dirty="0" smtClean="0">
                <a:latin typeface="CharisSIL"/>
              </a:rPr>
              <a:t>time in </a:t>
            </a:r>
            <a:r>
              <a:rPr lang="en-US" sz="2800" dirty="0">
                <a:latin typeface="CharisSIL"/>
              </a:rPr>
              <a:t>the renal allograft (</a:t>
            </a:r>
            <a:r>
              <a:rPr lang="en-US" sz="2800" dirty="0" err="1">
                <a:latin typeface="CharisSIL"/>
              </a:rPr>
              <a:t>ie</a:t>
            </a:r>
            <a:r>
              <a:rPr lang="en-US" sz="2800" dirty="0">
                <a:latin typeface="CharisSIL"/>
              </a:rPr>
              <a:t>, mixed acute rejection</a:t>
            </a:r>
            <a:r>
              <a:rPr lang="en-US" sz="2800" dirty="0" smtClean="0">
                <a:latin typeface="CharisSIL"/>
              </a:rPr>
              <a:t>).</a:t>
            </a:r>
          </a:p>
          <a:p>
            <a:r>
              <a:rPr lang="en-US" sz="2800" dirty="0">
                <a:latin typeface="CharisSIL"/>
              </a:rPr>
              <a:t>The presence of histologic evidence of </a:t>
            </a:r>
            <a:r>
              <a:rPr lang="en-US" sz="2800" dirty="0" smtClean="0">
                <a:latin typeface="CharisSIL"/>
              </a:rPr>
              <a:t>acute rejection </a:t>
            </a:r>
            <a:r>
              <a:rPr lang="en-US" sz="2800" dirty="0">
                <a:latin typeface="CharisSIL"/>
              </a:rPr>
              <a:t>on biopsy </a:t>
            </a:r>
            <a:r>
              <a:rPr lang="en-US" sz="2800" b="1" dirty="0">
                <a:latin typeface="CharisSIL"/>
              </a:rPr>
              <a:t>without an elevation in the serum creatinine concentration </a:t>
            </a:r>
            <a:r>
              <a:rPr lang="en-US" sz="2800" dirty="0">
                <a:latin typeface="CharisSIL"/>
              </a:rPr>
              <a:t>is known </a:t>
            </a:r>
            <a:r>
              <a:rPr lang="en-US" sz="2800" dirty="0" smtClean="0">
                <a:latin typeface="CharisSIL"/>
              </a:rPr>
              <a:t>as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subclinical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rejection</a:t>
            </a:r>
            <a:r>
              <a:rPr lang="en-US" sz="2800" dirty="0"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18071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latin typeface="CharisSIL"/>
              </a:rPr>
              <a:t>Acute TCMR </a:t>
            </a:r>
            <a:r>
              <a:rPr lang="en-US" sz="2800" dirty="0">
                <a:latin typeface="CharisSIL"/>
              </a:rPr>
              <a:t>occurs most commonly within the first year after transplantation and </a:t>
            </a:r>
            <a:r>
              <a:rPr lang="en-US" sz="2800" dirty="0" smtClean="0">
                <a:latin typeface="CharisSIL"/>
              </a:rPr>
              <a:t>rarely occurs </a:t>
            </a:r>
            <a:r>
              <a:rPr lang="en-US" sz="2800" dirty="0">
                <a:latin typeface="CharisSIL"/>
              </a:rPr>
              <a:t>after five years </a:t>
            </a:r>
            <a:r>
              <a:rPr lang="en-US" sz="2800" dirty="0" err="1" smtClean="0">
                <a:latin typeface="CharisSIL"/>
              </a:rPr>
              <a:t>posttransplan</a:t>
            </a:r>
            <a:r>
              <a:rPr lang="en-US" sz="2800" dirty="0" smtClean="0"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230802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106"/>
                </a:solidFill>
                <a:latin typeface="CharisSIL-Bold"/>
              </a:rPr>
              <a:t>TREATMENT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9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harisSIL"/>
              </a:rPr>
              <a:t>—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The treatment approach in patients with histologic evidence of acute TCMR is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guided predominantly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by the </a:t>
            </a:r>
            <a:r>
              <a:rPr lang="en-US" sz="2800" dirty="0" err="1">
                <a:solidFill>
                  <a:srgbClr val="000000"/>
                </a:solidFill>
                <a:latin typeface="CharisSIL"/>
              </a:rPr>
              <a:t>histopathologic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severity of rejection (</a:t>
            </a:r>
            <a:r>
              <a:rPr lang="en-US" sz="2800" dirty="0">
                <a:solidFill>
                  <a:srgbClr val="009F60"/>
                </a:solidFill>
                <a:latin typeface="CharisSIL"/>
              </a:rPr>
              <a:t>algorithm 1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).</a:t>
            </a:r>
            <a:endParaRPr lang="en-US" sz="2800" dirty="0"/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351353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947" y="2302111"/>
            <a:ext cx="3200400" cy="2286000"/>
          </a:xfrm>
        </p:spPr>
        <p:txBody>
          <a:bodyPr>
            <a:noAutofit/>
          </a:bodyPr>
          <a:lstStyle/>
          <a:p>
            <a:r>
              <a:rPr lang="en-US" b="1" dirty="0"/>
              <a:t>Initial treatment of acute T cell-mediated rejection of the renal</a:t>
            </a:r>
            <a:br>
              <a:rPr lang="en-US" b="1" dirty="0"/>
            </a:br>
            <a:r>
              <a:rPr lang="en-US" b="1" dirty="0"/>
              <a:t>allograft</a:t>
            </a:r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8981" y="32223"/>
            <a:ext cx="5880792" cy="682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76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In patients with borderline TCMR, there is no consensus regarding optimal management.</a:t>
            </a:r>
          </a:p>
          <a:p>
            <a:r>
              <a:rPr lang="en-US" sz="2800" dirty="0">
                <a:solidFill>
                  <a:srgbClr val="000000"/>
                </a:solidFill>
                <a:latin typeface="CharisSIL"/>
              </a:rPr>
              <a:t>Some transplant centers do not administer specific treatment for rejection but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augment maintenance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immunosuppression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by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targeting higher </a:t>
            </a:r>
            <a:r>
              <a:rPr lang="en-US" sz="2800" b="1" dirty="0" err="1">
                <a:solidFill>
                  <a:srgbClr val="009F60"/>
                </a:solidFill>
                <a:latin typeface="CharisSIL"/>
              </a:rPr>
              <a:t>tacrolimus</a:t>
            </a:r>
            <a:r>
              <a:rPr lang="en-US" sz="2800" b="1" dirty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levels (</a:t>
            </a:r>
            <a:r>
              <a:rPr lang="en-US" sz="2800" b="1" dirty="0" err="1">
                <a:solidFill>
                  <a:srgbClr val="000000"/>
                </a:solidFill>
                <a:latin typeface="CharisSIL"/>
              </a:rPr>
              <a:t>ie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, 5 to 7 ng/mL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)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in patients whose </a:t>
            </a:r>
            <a:r>
              <a:rPr lang="en-US" sz="2800" dirty="0" err="1">
                <a:solidFill>
                  <a:srgbClr val="000000"/>
                </a:solidFill>
                <a:latin typeface="CharisSIL"/>
              </a:rPr>
              <a:t>tacrolimus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trough levels are in the lower range (</a:t>
            </a:r>
            <a:r>
              <a:rPr lang="en-US" sz="2800" dirty="0" err="1">
                <a:solidFill>
                  <a:srgbClr val="000000"/>
                </a:solidFill>
                <a:latin typeface="CharisSIL"/>
              </a:rPr>
              <a:t>ie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3 to 5 ng/mL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)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and/or by optimizing </a:t>
            </a:r>
            <a:r>
              <a:rPr lang="en-US" sz="2800" b="1" dirty="0" err="1">
                <a:solidFill>
                  <a:srgbClr val="009F60"/>
                </a:solidFill>
                <a:latin typeface="CharisSIL"/>
              </a:rPr>
              <a:t>mycophenolate</a:t>
            </a:r>
            <a:r>
              <a:rPr lang="en-US" sz="2800" b="1" dirty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dosing.</a:t>
            </a: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1794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harisSIL"/>
              </a:rPr>
              <a:t>In most patients with Banff grade I rejection, we administer pulse high-dose </a:t>
            </a:r>
            <a:r>
              <a:rPr lang="en-US" sz="2800" dirty="0" smtClean="0">
                <a:latin typeface="CharisSIL"/>
              </a:rPr>
              <a:t>intravenous( IV</a:t>
            </a:r>
            <a:r>
              <a:rPr lang="en-US" sz="2800" dirty="0">
                <a:latin typeface="CharisSIL"/>
              </a:rPr>
              <a:t>) glucocorticoids, followed by an oral glucocorticoid taper</a:t>
            </a:r>
            <a:r>
              <a:rPr lang="en-US" sz="2800" dirty="0" smtClean="0">
                <a:latin typeface="CharisSI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harisSIL"/>
              </a:rPr>
              <a:t>In </a:t>
            </a:r>
            <a:r>
              <a:rPr lang="en-US" sz="2800" dirty="0">
                <a:latin typeface="CharisSIL"/>
              </a:rPr>
              <a:t>addition, we </a:t>
            </a:r>
            <a:r>
              <a:rPr lang="en-US" sz="2800" dirty="0" smtClean="0">
                <a:latin typeface="CharisSIL"/>
              </a:rPr>
              <a:t>augment maintenance </a:t>
            </a:r>
            <a:r>
              <a:rPr lang="en-US" sz="2800" dirty="0">
                <a:latin typeface="CharisSIL"/>
              </a:rPr>
              <a:t>immunosuppression</a:t>
            </a:r>
            <a:r>
              <a:rPr lang="en-US" sz="2800" dirty="0" smtClean="0">
                <a:latin typeface="CharisSI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In patients with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Banff grade IB rejection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and few or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no chronic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histologic lesions who present less than one year </a:t>
            </a:r>
            <a:r>
              <a:rPr lang="en-US" sz="2800" dirty="0" err="1">
                <a:solidFill>
                  <a:srgbClr val="000000"/>
                </a:solidFill>
                <a:latin typeface="CharisSIL"/>
              </a:rPr>
              <a:t>posttransplant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we give </a:t>
            </a:r>
            <a:r>
              <a:rPr lang="en-US" sz="2800" b="1" dirty="0" smtClean="0">
                <a:solidFill>
                  <a:srgbClr val="009F60"/>
                </a:solidFill>
                <a:latin typeface="CharisSIL"/>
              </a:rPr>
              <a:t>rabbit </a:t>
            </a:r>
            <a:r>
              <a:rPr lang="en-US" sz="2800" b="1" dirty="0" err="1" smtClean="0">
                <a:solidFill>
                  <a:srgbClr val="009F60"/>
                </a:solidFill>
                <a:latin typeface="CharisSIL"/>
              </a:rPr>
              <a:t>antithymocyte</a:t>
            </a:r>
            <a:r>
              <a:rPr lang="en-US" sz="2800" b="1" dirty="0" smtClean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009F60"/>
                </a:solidFill>
                <a:latin typeface="CharisSIL"/>
              </a:rPr>
              <a:t>globulin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(</a:t>
            </a:r>
            <a:r>
              <a:rPr lang="en-US" sz="2800" dirty="0" err="1">
                <a:solidFill>
                  <a:srgbClr val="000000"/>
                </a:solidFill>
                <a:latin typeface="CharisSIL"/>
              </a:rPr>
              <a:t>rATG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)-Thymoglobulin in addition to pulse glucocorticoids.</a:t>
            </a:r>
            <a:endParaRPr lang="en-US" sz="2800" dirty="0"/>
          </a:p>
          <a:p>
            <a:endParaRPr lang="en-US" sz="2800" dirty="0">
              <a:solidFill>
                <a:srgbClr val="009F6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pPr marL="0" indent="0">
              <a:buNone/>
            </a:pPr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396741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81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F60"/>
                </a:solidFill>
                <a:latin typeface="CharisSIL-Bold"/>
              </a:rPr>
              <a:t>Banff grade I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harisSIL"/>
              </a:rPr>
              <a:t>In patients with biopsy-proven </a:t>
            </a:r>
            <a:r>
              <a:rPr lang="en-US" sz="2800" b="1" dirty="0">
                <a:latin typeface="CharisSIL-Bold"/>
              </a:rPr>
              <a:t>Banff grade IA or IB </a:t>
            </a:r>
            <a:r>
              <a:rPr lang="en-US" sz="2800" dirty="0">
                <a:latin typeface="CharisSIL"/>
              </a:rPr>
              <a:t>TCMR (with no evidence of ABMR</a:t>
            </a:r>
            <a:r>
              <a:rPr lang="en-US" sz="2800" dirty="0" smtClean="0">
                <a:latin typeface="CharisSIL"/>
              </a:rPr>
              <a:t>),</a:t>
            </a:r>
            <a:r>
              <a:rPr lang="en-US" sz="2800" dirty="0">
                <a:latin typeface="CharisSIL"/>
              </a:rPr>
              <a:t> we typically advocate inpatient admission for management</a:t>
            </a:r>
            <a:r>
              <a:rPr lang="en-US" sz="2800" dirty="0" smtClean="0">
                <a:latin typeface="CharisSI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We administer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pulse 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IV </a:t>
            </a:r>
            <a:r>
              <a:rPr lang="en-US" sz="2800" b="1" dirty="0" smtClean="0">
                <a:solidFill>
                  <a:srgbClr val="009F60"/>
                </a:solidFill>
                <a:latin typeface="CharisSIL"/>
              </a:rPr>
              <a:t>methylprednisolone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at 3 to 5 mg/kg daily for three to five doses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with a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maximum 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daily dose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of 500 mg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.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After a glucocorticoid pulse, oral glucocorticoids are tapered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immediately to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the maintenance dose of oral </a:t>
            </a:r>
            <a:r>
              <a:rPr lang="en-US" sz="2800" dirty="0">
                <a:solidFill>
                  <a:srgbClr val="009F60"/>
                </a:solidFill>
                <a:latin typeface="CharisSIL"/>
              </a:rPr>
              <a:t>prednisone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the patient had been taking prior to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the episode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.</a:t>
            </a: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824915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If there are no concerns for </a:t>
            </a:r>
            <a:r>
              <a:rPr lang="en-US" sz="2800" dirty="0" err="1">
                <a:latin typeface="CharisSIL"/>
              </a:rPr>
              <a:t>nonadherence</a:t>
            </a:r>
            <a:r>
              <a:rPr lang="en-US" sz="2800" dirty="0">
                <a:latin typeface="CharisSIL"/>
              </a:rPr>
              <a:t>, we augment the </a:t>
            </a:r>
            <a:r>
              <a:rPr lang="en-US" sz="2800" dirty="0" smtClean="0">
                <a:latin typeface="CharisSIL"/>
              </a:rPr>
              <a:t>maintenance prednisone </a:t>
            </a:r>
            <a:r>
              <a:rPr lang="en-US" sz="2800" dirty="0">
                <a:latin typeface="CharisSIL"/>
              </a:rPr>
              <a:t>dose</a:t>
            </a:r>
            <a:r>
              <a:rPr lang="en-US" sz="2800" dirty="0" smtClean="0">
                <a:latin typeface="CharisSI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As an example, if the rejection occurred while the patient was taking </a:t>
            </a:r>
            <a:r>
              <a:rPr lang="en-US" sz="2800" dirty="0" smtClean="0">
                <a:latin typeface="CharisSIL"/>
              </a:rPr>
              <a:t>5 mg/day</a:t>
            </a:r>
            <a:r>
              <a:rPr lang="en-US" sz="2800" dirty="0">
                <a:latin typeface="CharisSIL"/>
              </a:rPr>
              <a:t>, we would increase the </a:t>
            </a:r>
            <a:r>
              <a:rPr lang="en-US" sz="2800" b="1" dirty="0">
                <a:latin typeface="CharisSIL"/>
              </a:rPr>
              <a:t>maintenance prednisone to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10 mg/day</a:t>
            </a:r>
            <a:r>
              <a:rPr lang="en-US" sz="2800" dirty="0"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4026433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harisSIL"/>
              </a:rPr>
              <a:t>In patients with </a:t>
            </a:r>
            <a:r>
              <a:rPr lang="en-US" sz="2800" dirty="0">
                <a:solidFill>
                  <a:srgbClr val="FF0000"/>
                </a:solidFill>
                <a:latin typeface="CharisSIL-Bold"/>
              </a:rPr>
              <a:t>Banff grade IB </a:t>
            </a:r>
            <a:r>
              <a:rPr lang="en-US" sz="2800" dirty="0">
                <a:latin typeface="CharisSIL"/>
              </a:rPr>
              <a:t>TCMR and few or no chronic histologic lesions </a:t>
            </a:r>
            <a:r>
              <a:rPr lang="en-US" sz="2800" dirty="0" smtClean="0">
                <a:latin typeface="CharisSIL"/>
              </a:rPr>
              <a:t>who present </a:t>
            </a:r>
            <a:r>
              <a:rPr lang="en-US" sz="2800" dirty="0">
                <a:latin typeface="CharisSIL"/>
              </a:rPr>
              <a:t>less than one year </a:t>
            </a:r>
            <a:r>
              <a:rPr lang="en-US" sz="2800" dirty="0" err="1">
                <a:latin typeface="CharisSIL"/>
              </a:rPr>
              <a:t>posttransplant</a:t>
            </a:r>
            <a:r>
              <a:rPr lang="en-US" sz="2800" dirty="0">
                <a:latin typeface="CharisSIL"/>
              </a:rPr>
              <a:t>, </a:t>
            </a:r>
            <a:r>
              <a:rPr lang="en-US" sz="2800" b="1" dirty="0">
                <a:latin typeface="CharisSIL"/>
              </a:rPr>
              <a:t>we give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rATG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-Thymoglobulin</a:t>
            </a:r>
            <a:r>
              <a:rPr lang="en-US" sz="2800" b="1" dirty="0">
                <a:latin typeface="CharisSIL"/>
              </a:rPr>
              <a:t> in addition </a:t>
            </a:r>
            <a:r>
              <a:rPr lang="en-US" sz="2800" b="1" dirty="0" smtClean="0">
                <a:latin typeface="CharisSIL"/>
              </a:rPr>
              <a:t>to pulse </a:t>
            </a:r>
            <a:r>
              <a:rPr lang="en-US" sz="2800" b="1" dirty="0">
                <a:latin typeface="CharisSIL"/>
              </a:rPr>
              <a:t>glucocorticoids at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1.5 to 3 mg/kg per </a:t>
            </a:r>
            <a:r>
              <a:rPr lang="en-US" sz="2800" dirty="0">
                <a:latin typeface="CharisSIL"/>
              </a:rPr>
              <a:t>dose over one to three days for a total dose of 3 to 6 mg/kg in the first year.</a:t>
            </a:r>
            <a:endParaRPr lang="en-US" sz="2800" dirty="0"/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567471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F60"/>
                </a:solidFill>
                <a:latin typeface="CharisSIL-Bold"/>
              </a:rPr>
              <a:t>Banff grade II or III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harisSIL"/>
              </a:rPr>
              <a:t>In patients with biopsy-proven </a:t>
            </a:r>
            <a:r>
              <a:rPr lang="en-US" sz="2800" b="1" dirty="0">
                <a:solidFill>
                  <a:srgbClr val="FF0000"/>
                </a:solidFill>
                <a:latin typeface="CharisSIL-Bold"/>
              </a:rPr>
              <a:t>Banff grade IIA, IIB, or III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TCMR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we typically advocate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inpatient admission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for management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.</a:t>
            </a:r>
          </a:p>
          <a:p>
            <a:r>
              <a:rPr lang="en-US" sz="2800" dirty="0">
                <a:solidFill>
                  <a:srgbClr val="000000"/>
                </a:solidFill>
                <a:latin typeface="CharisSIL"/>
              </a:rPr>
              <a:t>We administer pulse IV </a:t>
            </a:r>
            <a:r>
              <a:rPr lang="en-US" sz="2800" dirty="0">
                <a:solidFill>
                  <a:srgbClr val="009F60"/>
                </a:solidFill>
                <a:latin typeface="CharisSIL"/>
              </a:rPr>
              <a:t>methylprednisolone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3 to 5 mg/kg</a:t>
            </a:r>
          </a:p>
          <a:p>
            <a:r>
              <a:rPr lang="en-US" sz="2800" dirty="0">
                <a:solidFill>
                  <a:srgbClr val="000000"/>
                </a:solidFill>
                <a:latin typeface="CharisSIL"/>
              </a:rPr>
              <a:t>daily for three to five doses (with a maximum daily dose of 500 mg), followed by a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short tapered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dose of oral </a:t>
            </a:r>
            <a:r>
              <a:rPr lang="en-US" sz="2800" dirty="0">
                <a:solidFill>
                  <a:srgbClr val="009F60"/>
                </a:solidFill>
                <a:latin typeface="CharisSIL"/>
              </a:rPr>
              <a:t>prednisone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.</a:t>
            </a: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/>
          </a:p>
          <a:p>
            <a:endParaRPr lang="en-US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683982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A typical glucocorticoid taper would </a:t>
            </a:r>
            <a:r>
              <a:rPr lang="en-US" sz="2800" dirty="0" smtClean="0">
                <a:latin typeface="CharisSIL"/>
              </a:rPr>
              <a:t>be to start with prednisone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40 mg daily </a:t>
            </a:r>
            <a:r>
              <a:rPr lang="en-US" sz="2800" dirty="0">
                <a:latin typeface="CharisSIL"/>
              </a:rPr>
              <a:t>and to reduce the daily dose by </a:t>
            </a:r>
            <a:r>
              <a:rPr lang="en-US" sz="2800" b="1" dirty="0">
                <a:latin typeface="CharisSIL"/>
              </a:rPr>
              <a:t>10 mg every five days until a </a:t>
            </a:r>
            <a:r>
              <a:rPr lang="en-US" sz="2800" b="1" dirty="0" smtClean="0">
                <a:latin typeface="CharisSIL"/>
              </a:rPr>
              <a:t>dose of </a:t>
            </a:r>
            <a:r>
              <a:rPr lang="en-US" sz="2800" b="1" dirty="0">
                <a:latin typeface="CharisSIL"/>
              </a:rPr>
              <a:t>10 mg daily </a:t>
            </a:r>
            <a:r>
              <a:rPr lang="en-US" sz="2800" dirty="0">
                <a:latin typeface="CharisSIL"/>
              </a:rPr>
              <a:t>is reached, after which the daily dose is reduced to </a:t>
            </a:r>
            <a:r>
              <a:rPr lang="en-US" sz="2800" b="1" dirty="0">
                <a:latin typeface="CharisSIL"/>
              </a:rPr>
              <a:t>5 mg daily </a:t>
            </a:r>
            <a:r>
              <a:rPr lang="en-US" sz="2800" b="1" dirty="0" smtClean="0">
                <a:latin typeface="CharisSIL"/>
              </a:rPr>
              <a:t>after another </a:t>
            </a:r>
            <a:r>
              <a:rPr lang="en-US" sz="2800" b="1" dirty="0">
                <a:latin typeface="CharisSIL"/>
              </a:rPr>
              <a:t>five days</a:t>
            </a:r>
            <a:r>
              <a:rPr lang="en-US" sz="2800" dirty="0"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559223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we administer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daily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rATG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-Thymoglobulin </a:t>
            </a:r>
            <a:r>
              <a:rPr lang="en-US" sz="2800" dirty="0">
                <a:latin typeface="CharisSIL"/>
              </a:rPr>
              <a:t>at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1.5 to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3 mg/kg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per dose </a:t>
            </a:r>
            <a:r>
              <a:rPr lang="en-US" sz="2800" dirty="0">
                <a:latin typeface="CharisSIL"/>
              </a:rPr>
              <a:t>for a </a:t>
            </a:r>
            <a:r>
              <a:rPr lang="en-US" sz="2800" b="1" dirty="0">
                <a:latin typeface="CharisSIL"/>
              </a:rPr>
              <a:t>total dose of 5 to 10 </a:t>
            </a:r>
            <a:r>
              <a:rPr lang="en-US" sz="2800" b="1" dirty="0" smtClean="0">
                <a:latin typeface="CharisSIL"/>
              </a:rPr>
              <a:t>mg/kg.</a:t>
            </a:r>
            <a:endParaRPr lang="en-US" sz="2800" b="1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latin typeface="CharisSI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harisSIL"/>
              </a:rPr>
              <a:t>In </a:t>
            </a:r>
            <a:r>
              <a:rPr lang="en-US" sz="2800" dirty="0">
                <a:latin typeface="CharisSIL"/>
              </a:rPr>
              <a:t>patients with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Banff class IIA TCMR</a:t>
            </a:r>
            <a:r>
              <a:rPr lang="en-US" sz="2800" dirty="0">
                <a:latin typeface="CharisSIL"/>
              </a:rPr>
              <a:t>, </a:t>
            </a:r>
            <a:r>
              <a:rPr lang="en-US" sz="2800" dirty="0" smtClean="0">
                <a:latin typeface="CharisSIL"/>
              </a:rPr>
              <a:t>we would </a:t>
            </a:r>
            <a:r>
              <a:rPr lang="en-US" sz="2800" dirty="0">
                <a:latin typeface="CharisSIL"/>
              </a:rPr>
              <a:t>give </a:t>
            </a:r>
            <a:r>
              <a:rPr lang="en-US" sz="2800" b="1" dirty="0" err="1">
                <a:latin typeface="CharisSIL"/>
              </a:rPr>
              <a:t>rATG</a:t>
            </a:r>
            <a:r>
              <a:rPr lang="en-US" sz="2800" b="1" dirty="0">
                <a:latin typeface="CharisSIL"/>
              </a:rPr>
              <a:t>-Thymoglobulin 2.5 mg/kg daily for two days</a:t>
            </a:r>
            <a:r>
              <a:rPr lang="en-US" sz="2800" dirty="0">
                <a:latin typeface="CharisSIL"/>
              </a:rPr>
              <a:t>, and in patients with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Banff class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III TCMR</a:t>
            </a:r>
            <a:r>
              <a:rPr lang="en-US" sz="2800" dirty="0">
                <a:latin typeface="CharisSIL"/>
              </a:rPr>
              <a:t>, we would give </a:t>
            </a:r>
            <a:r>
              <a:rPr lang="en-US" sz="2800" b="1" dirty="0">
                <a:latin typeface="CharisSIL"/>
              </a:rPr>
              <a:t>2 mg/kg daily for four to five days</a:t>
            </a:r>
            <a:r>
              <a:rPr lang="en-US" sz="2800" dirty="0">
                <a:latin typeface="CharisSIL"/>
              </a:rPr>
              <a:t> depending upon </a:t>
            </a:r>
            <a:r>
              <a:rPr lang="en-US" sz="2800" dirty="0" smtClean="0">
                <a:latin typeface="CharisSIL"/>
              </a:rPr>
              <a:t>the response </a:t>
            </a:r>
            <a:r>
              <a:rPr lang="en-US" sz="2800" dirty="0">
                <a:latin typeface="CharisSIL"/>
              </a:rPr>
              <a:t>in serum </a:t>
            </a:r>
            <a:r>
              <a:rPr lang="en-US" sz="2800" dirty="0" smtClean="0">
                <a:latin typeface="CharisSIL"/>
              </a:rPr>
              <a:t>creatinine</a:t>
            </a:r>
            <a:r>
              <a:rPr lang="en-US" sz="2800" dirty="0">
                <a:latin typeface="CharisSIL"/>
              </a:rPr>
              <a:t>.</a:t>
            </a: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937441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patients who cannot receive </a:t>
            </a:r>
            <a:r>
              <a:rPr lang="en-US" sz="3200" dirty="0" err="1"/>
              <a:t>rATG</a:t>
            </a:r>
            <a:r>
              <a:rPr lang="en-US" sz="3200" dirty="0"/>
              <a:t>-Thymoglobulin, we give </a:t>
            </a:r>
            <a:r>
              <a:rPr lang="en-US" sz="3200" b="1" dirty="0" err="1">
                <a:solidFill>
                  <a:srgbClr val="FF0000"/>
                </a:solidFill>
              </a:rPr>
              <a:t>alemtuzumab</a:t>
            </a:r>
            <a:r>
              <a:rPr lang="en-US" sz="3200" dirty="0"/>
              <a:t> as a </a:t>
            </a:r>
            <a:r>
              <a:rPr lang="en-US" sz="3200" b="1" dirty="0"/>
              <a:t>single </a:t>
            </a:r>
            <a:r>
              <a:rPr lang="en-US" sz="3200" b="1" dirty="0" smtClean="0"/>
              <a:t>IV dose </a:t>
            </a:r>
            <a:r>
              <a:rPr lang="en-US" sz="3200" b="1" dirty="0"/>
              <a:t>of 30 </a:t>
            </a:r>
            <a:r>
              <a:rPr lang="en-US" sz="3200" b="1" dirty="0" smtClean="0"/>
              <a:t>mg.</a:t>
            </a:r>
            <a:endParaRPr lang="en-US" sz="3200" b="1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25521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harisSIL"/>
              </a:rPr>
              <a:t>Such patients </a:t>
            </a:r>
            <a:r>
              <a:rPr lang="en-US" sz="2800" dirty="0">
                <a:latin typeface="CharisSIL"/>
              </a:rPr>
              <a:t>include those with a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known history of allergic reaction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to </a:t>
            </a:r>
            <a:r>
              <a:rPr lang="en-US" sz="2800" b="1" dirty="0" err="1" smtClean="0">
                <a:solidFill>
                  <a:srgbClr val="FF0000"/>
                </a:solidFill>
                <a:latin typeface="CharisSIL"/>
              </a:rPr>
              <a:t>rATG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-Thymoglobulin</a:t>
            </a:r>
            <a:r>
              <a:rPr lang="en-US" sz="2800" dirty="0" smtClean="0"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(such as during induction therapy or during previous treatment </a:t>
            </a:r>
            <a:r>
              <a:rPr lang="en-US" sz="2800" dirty="0" smtClean="0">
                <a:latin typeface="CharisSIL"/>
              </a:rPr>
              <a:t>of rejection</a:t>
            </a:r>
            <a:r>
              <a:rPr lang="en-US" sz="2800" dirty="0">
                <a:latin typeface="CharisSIL"/>
              </a:rPr>
              <a:t>) or those with a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white blood cell count less than 2000/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microL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or a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platelet </a:t>
            </a:r>
            <a:r>
              <a:rPr lang="en-US" sz="2800" b="1" dirty="0" err="1" smtClean="0">
                <a:solidFill>
                  <a:srgbClr val="FF0000"/>
                </a:solidFill>
                <a:latin typeface="CharisSIL"/>
              </a:rPr>
              <a:t>coun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harisSIL"/>
              </a:rPr>
              <a:t>tless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than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75,000/</a:t>
            </a:r>
            <a:r>
              <a:rPr lang="en-US" sz="2800" b="1" dirty="0" err="1" smtClean="0">
                <a:solidFill>
                  <a:srgbClr val="FF0000"/>
                </a:solidFill>
                <a:latin typeface="CharisSIL"/>
              </a:rPr>
              <a:t>microL</a:t>
            </a:r>
            <a:r>
              <a:rPr lang="en-US" sz="2800" dirty="0">
                <a:solidFill>
                  <a:srgbClr val="FF0000"/>
                </a:solidFill>
                <a:latin typeface="CharisSIL"/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4150941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harisSIL"/>
              </a:rPr>
              <a:t>We also give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alemtuzumab</a:t>
            </a:r>
            <a:r>
              <a:rPr lang="en-US" sz="2800" dirty="0">
                <a:latin typeface="CharisSIL"/>
              </a:rPr>
              <a:t>, rather than </a:t>
            </a:r>
            <a:r>
              <a:rPr lang="en-US" sz="2800" dirty="0" err="1">
                <a:latin typeface="CharisSIL"/>
              </a:rPr>
              <a:t>rATG</a:t>
            </a:r>
            <a:r>
              <a:rPr lang="en-US" sz="2800" dirty="0">
                <a:latin typeface="CharisSIL"/>
              </a:rPr>
              <a:t>-Thymoglobulin, </a:t>
            </a:r>
            <a:r>
              <a:rPr lang="en-US" sz="2800" dirty="0" smtClean="0">
                <a:latin typeface="CharisSIL"/>
              </a:rPr>
              <a:t>to patients </a:t>
            </a:r>
            <a:r>
              <a:rPr lang="en-US" sz="2800" dirty="0">
                <a:latin typeface="CharisSIL"/>
              </a:rPr>
              <a:t>who have a </a:t>
            </a:r>
            <a:r>
              <a:rPr lang="en-US" sz="2800" b="1" dirty="0">
                <a:latin typeface="CharisSIL"/>
              </a:rPr>
              <a:t>previous history of significant rabbit exposure </a:t>
            </a:r>
            <a:r>
              <a:rPr lang="en-US" sz="2800" dirty="0">
                <a:latin typeface="CharisSIL"/>
              </a:rPr>
              <a:t>(</a:t>
            </a:r>
            <a:r>
              <a:rPr lang="en-US" sz="2800" dirty="0" err="1">
                <a:latin typeface="CharisSIL"/>
              </a:rPr>
              <a:t>ie</a:t>
            </a:r>
            <a:r>
              <a:rPr lang="en-US" sz="2800" dirty="0">
                <a:latin typeface="CharisSIL"/>
              </a:rPr>
              <a:t>, history of </a:t>
            </a:r>
            <a:r>
              <a:rPr lang="en-US" sz="2800" dirty="0" smtClean="0">
                <a:latin typeface="CharisSIL"/>
              </a:rPr>
              <a:t>having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raised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or ingested rabbits</a:t>
            </a:r>
            <a:r>
              <a:rPr lang="en-US" sz="2800" dirty="0">
                <a:latin typeface="CharisSIL"/>
              </a:rPr>
              <a:t>) and, therefore, may be </a:t>
            </a:r>
            <a:r>
              <a:rPr lang="en-US" sz="2800" b="1" dirty="0">
                <a:latin typeface="CharisSIL"/>
              </a:rPr>
              <a:t>at risk for developing serum </a:t>
            </a:r>
            <a:r>
              <a:rPr lang="en-US" sz="2800" b="1" dirty="0" smtClean="0">
                <a:latin typeface="CharisSIL"/>
              </a:rPr>
              <a:t>sickness</a:t>
            </a:r>
            <a:r>
              <a:rPr lang="en-US" sz="2800" dirty="0" smtClean="0">
                <a:latin typeface="CharisSIL"/>
              </a:rPr>
              <a:t> after </a:t>
            </a:r>
            <a:r>
              <a:rPr lang="en-US" sz="2800" dirty="0">
                <a:latin typeface="CharisSIL"/>
              </a:rPr>
              <a:t>treatment with </a:t>
            </a:r>
            <a:r>
              <a:rPr lang="en-US" sz="2800" dirty="0" err="1" smtClean="0">
                <a:latin typeface="CharisSIL"/>
              </a:rPr>
              <a:t>rATG</a:t>
            </a:r>
            <a:r>
              <a:rPr lang="en-US" sz="2800" dirty="0" smtClean="0">
                <a:latin typeface="CharisSIL"/>
              </a:rPr>
              <a:t>-Thymoglobulin.</a:t>
            </a:r>
            <a:endParaRPr lang="en-US" sz="2800" dirty="0"/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22399653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harisSIL"/>
              </a:rPr>
              <a:t>In </a:t>
            </a:r>
            <a:r>
              <a:rPr lang="en-US" sz="2800" b="1" dirty="0">
                <a:solidFill>
                  <a:srgbClr val="000000"/>
                </a:solidFill>
                <a:latin typeface="CharisSIL-Bold"/>
              </a:rPr>
              <a:t>all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patients who are treated with </a:t>
            </a:r>
            <a:r>
              <a:rPr lang="en-US" sz="2800" b="1" dirty="0" err="1">
                <a:solidFill>
                  <a:srgbClr val="000000"/>
                </a:solidFill>
                <a:latin typeface="CharisSIL"/>
              </a:rPr>
              <a:t>rATG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-Thymoglobulin (or </a:t>
            </a:r>
            <a:r>
              <a:rPr lang="en-US" sz="2800" b="1" dirty="0" err="1">
                <a:solidFill>
                  <a:srgbClr val="009F60"/>
                </a:solidFill>
                <a:latin typeface="CharisSIL"/>
              </a:rPr>
              <a:t>alemtuzumab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) and </a:t>
            </a:r>
            <a:r>
              <a:rPr lang="en-US" sz="2800" b="1" dirty="0" err="1" smtClean="0">
                <a:solidFill>
                  <a:srgbClr val="000000"/>
                </a:solidFill>
                <a:latin typeface="CharisSIL"/>
              </a:rPr>
              <a:t>highdose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 glucocorticoids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we recommence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antimicrobial and antiviral prophylaxis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for at 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least three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months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with a regimen that is identical to that administered in the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immediate </a:t>
            </a:r>
            <a:r>
              <a:rPr lang="en-US" sz="2800" dirty="0" err="1" smtClean="0">
                <a:solidFill>
                  <a:srgbClr val="000000"/>
                </a:solidFill>
                <a:latin typeface="CharisSIL"/>
              </a:rPr>
              <a:t>posttransplant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 period.</a:t>
            </a:r>
            <a:endParaRPr lang="en-US" sz="2800" dirty="0"/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41595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harisSIL"/>
              </a:rPr>
              <a:t>Acute renal allograft rejection </a:t>
            </a:r>
            <a:r>
              <a:rPr lang="en-US" sz="2800" dirty="0">
                <a:latin typeface="CharisSIL"/>
              </a:rPr>
              <a:t>is a major cause of allograft dysfunction</a:t>
            </a:r>
            <a:r>
              <a:rPr lang="en-US" sz="2800" dirty="0" smtClean="0">
                <a:latin typeface="CharisSIL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Some kidneys do not regain function even with maximal </a:t>
            </a:r>
            <a:r>
              <a:rPr lang="en-US" sz="2800" dirty="0" smtClean="0">
                <a:latin typeface="CharisSIL"/>
              </a:rPr>
              <a:t> antirejection therapy</a:t>
            </a:r>
            <a:r>
              <a:rPr lang="en-US" sz="2800" dirty="0"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4221387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CharisSIL"/>
              </a:rPr>
              <a:t>Antimicrobial </a:t>
            </a:r>
            <a:r>
              <a:rPr lang="en-US" b="1" dirty="0">
                <a:solidFill>
                  <a:srgbClr val="00B050"/>
                </a:solidFill>
                <a:latin typeface="CharisSIL"/>
              </a:rPr>
              <a:t>and </a:t>
            </a:r>
            <a:r>
              <a:rPr lang="en-US" b="1" dirty="0" smtClean="0">
                <a:solidFill>
                  <a:srgbClr val="00B050"/>
                </a:solidFill>
                <a:latin typeface="CharisSIL"/>
              </a:rPr>
              <a:t>Antiviral </a:t>
            </a:r>
            <a:r>
              <a:rPr lang="en-US" b="1" dirty="0">
                <a:solidFill>
                  <a:srgbClr val="00B050"/>
                </a:solidFill>
                <a:latin typeface="CharisSIL"/>
              </a:rPr>
              <a:t>prophylaxis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harisSIL"/>
              </a:rPr>
              <a:t>This includes prophylaxis </a:t>
            </a:r>
            <a:r>
              <a:rPr lang="en-US" sz="2800" b="1" dirty="0">
                <a:solidFill>
                  <a:schemeClr val="tx1"/>
                </a:solidFill>
                <a:latin typeface="CharisSIL"/>
              </a:rPr>
              <a:t>against </a:t>
            </a:r>
            <a:r>
              <a:rPr lang="en-US" sz="2800" b="1" i="1" dirty="0">
                <a:solidFill>
                  <a:srgbClr val="FF0000"/>
                </a:solidFill>
                <a:latin typeface="CharisSIL-Italic"/>
              </a:rPr>
              <a:t>Pneumocystis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pneumonia </a:t>
            </a:r>
            <a:r>
              <a:rPr lang="en-US" sz="2800" b="1" dirty="0">
                <a:latin typeface="CharisSIL"/>
              </a:rPr>
              <a:t>(PCP</a:t>
            </a:r>
            <a:r>
              <a:rPr lang="en-US" sz="2800" b="1" dirty="0" smtClean="0">
                <a:latin typeface="CharisSIL"/>
              </a:rPr>
              <a:t>),</a:t>
            </a:r>
            <a:r>
              <a:rPr lang="en-US" sz="2800" b="1" dirty="0">
                <a:latin typeface="CharisSIL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cytomegalovirus</a:t>
            </a:r>
            <a:r>
              <a:rPr lang="en-US" sz="2800" dirty="0">
                <a:latin typeface="CharisSIL"/>
              </a:rPr>
              <a:t> </a:t>
            </a:r>
            <a:r>
              <a:rPr lang="en-US" sz="2800" b="1" dirty="0">
                <a:latin typeface="CharisSIL"/>
              </a:rPr>
              <a:t>(CMV) infection</a:t>
            </a:r>
            <a:r>
              <a:rPr lang="en-US" sz="2800" dirty="0">
                <a:latin typeface="CharisSIL"/>
              </a:rPr>
              <a:t> </a:t>
            </a:r>
            <a:r>
              <a:rPr lang="en-US" sz="2800" b="1" dirty="0">
                <a:latin typeface="CharisSIL"/>
              </a:rPr>
              <a:t>and disease</a:t>
            </a:r>
            <a:r>
              <a:rPr lang="en-US" sz="2800" dirty="0">
                <a:latin typeface="CharisSIL"/>
              </a:rPr>
              <a:t>, and </a:t>
            </a:r>
            <a:r>
              <a:rPr lang="en-US" sz="2800" b="1" dirty="0">
                <a:latin typeface="CharisSIL"/>
              </a:rPr>
              <a:t>herpes simplex infection </a:t>
            </a:r>
            <a:r>
              <a:rPr lang="en-US" sz="2800" dirty="0">
                <a:latin typeface="CharisSIL"/>
              </a:rPr>
              <a:t>(in </a:t>
            </a:r>
            <a:r>
              <a:rPr lang="en-US" sz="2800" dirty="0" smtClean="0">
                <a:latin typeface="CharisSIL"/>
              </a:rPr>
              <a:t>patients who </a:t>
            </a:r>
            <a:r>
              <a:rPr lang="en-US" sz="2800" dirty="0">
                <a:latin typeface="CharisSIL"/>
              </a:rPr>
              <a:t>are at low-CMV risk). </a:t>
            </a:r>
            <a:endParaRPr lang="en-US" sz="2800" dirty="0" smtClean="0">
              <a:latin typeface="CharisSIL"/>
            </a:endParaRPr>
          </a:p>
          <a:p>
            <a:r>
              <a:rPr lang="en-US" sz="2800" dirty="0" smtClean="0">
                <a:latin typeface="CharisSIL"/>
              </a:rPr>
              <a:t>In </a:t>
            </a:r>
            <a:r>
              <a:rPr lang="en-US" sz="2800" dirty="0">
                <a:latin typeface="CharisSIL"/>
              </a:rPr>
              <a:t>addition, we also administer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antifungal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prophylaxis</a:t>
            </a:r>
            <a:r>
              <a:rPr lang="en-US" sz="2800" dirty="0" smtClean="0"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438437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Active (acute) antibody-mediated rejection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(ABMR)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731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106"/>
                </a:solidFill>
                <a:latin typeface="CharisSIL-Bold"/>
              </a:rPr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589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CharisSIL"/>
              </a:rPr>
              <a:t>Antibody-mediated rejection (ABMR) </a:t>
            </a:r>
            <a:r>
              <a:rPr lang="en-US" sz="2800" dirty="0">
                <a:latin typeface="CharisSIL"/>
              </a:rPr>
              <a:t>is the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most common cause of allograft failure </a:t>
            </a:r>
            <a:r>
              <a:rPr lang="en-US" sz="2800" dirty="0" smtClean="0">
                <a:latin typeface="CharisSIL"/>
              </a:rPr>
              <a:t>after kidney transplantation.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348327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  <a:latin typeface="CharisSIL"/>
              </a:rPr>
              <a:t>The revised Banff 2017 classification of ABMR </a:t>
            </a:r>
            <a:r>
              <a:rPr lang="en-US" sz="2800" dirty="0">
                <a:latin typeface="CharisSIL"/>
              </a:rPr>
              <a:t>defines </a:t>
            </a:r>
            <a:r>
              <a:rPr lang="en-US" sz="2800" b="1" dirty="0" smtClean="0">
                <a:latin typeface="CharisSIL"/>
              </a:rPr>
              <a:t>active (</a:t>
            </a:r>
            <a:r>
              <a:rPr lang="en-US" sz="2800" b="1" dirty="0">
                <a:latin typeface="CharisSIL"/>
              </a:rPr>
              <a:t>previously called acute) </a:t>
            </a:r>
            <a:r>
              <a:rPr lang="en-US" sz="2800" dirty="0">
                <a:latin typeface="CharisSIL"/>
              </a:rPr>
              <a:t>and </a:t>
            </a:r>
            <a:r>
              <a:rPr lang="en-US" sz="2800" b="1" dirty="0">
                <a:latin typeface="CharisSIL"/>
              </a:rPr>
              <a:t>chronic active ABMR </a:t>
            </a:r>
            <a:r>
              <a:rPr lang="en-US" sz="2800" dirty="0">
                <a:latin typeface="CharisSIL"/>
              </a:rPr>
              <a:t>as conditions in which </a:t>
            </a:r>
            <a:r>
              <a:rPr lang="en-US" sz="2800" b="1" dirty="0">
                <a:latin typeface="CharisSIL"/>
              </a:rPr>
              <a:t>histologic </a:t>
            </a:r>
            <a:r>
              <a:rPr lang="en-US" sz="2800" b="1" dirty="0" smtClean="0">
                <a:latin typeface="CharisSIL"/>
              </a:rPr>
              <a:t>evidence of </a:t>
            </a:r>
            <a:r>
              <a:rPr lang="en-US" sz="2800" b="1" dirty="0">
                <a:latin typeface="CharisSIL"/>
              </a:rPr>
              <a:t>acute and chronic injury </a:t>
            </a:r>
            <a:r>
              <a:rPr lang="en-US" sz="2800" dirty="0">
                <a:latin typeface="CharisSIL"/>
              </a:rPr>
              <a:t>is associated with </a:t>
            </a:r>
            <a:r>
              <a:rPr lang="en-US" sz="2800" b="1" dirty="0">
                <a:latin typeface="CharisSIL"/>
              </a:rPr>
              <a:t>evidence of current/recent antibody </a:t>
            </a:r>
            <a:r>
              <a:rPr lang="en-US" sz="2800" b="1" dirty="0" smtClean="0">
                <a:latin typeface="CharisSIL"/>
              </a:rPr>
              <a:t>interaction with </a:t>
            </a:r>
            <a:r>
              <a:rPr lang="en-US" sz="2800" b="1" dirty="0">
                <a:latin typeface="CharisSIL"/>
              </a:rPr>
              <a:t>vascular endothelium and serologic evidence of donor-specific antibodies (DSA) to </a:t>
            </a:r>
            <a:r>
              <a:rPr lang="en-US" sz="2800" b="1" dirty="0" smtClean="0">
                <a:latin typeface="CharisSIL"/>
              </a:rPr>
              <a:t>human leukocyte </a:t>
            </a:r>
            <a:r>
              <a:rPr lang="en-US" sz="2800" b="1" dirty="0">
                <a:latin typeface="CharisSIL"/>
              </a:rPr>
              <a:t>antigen (HLA) or non-HLA </a:t>
            </a:r>
            <a:r>
              <a:rPr lang="en-US" sz="2800" b="1" dirty="0" smtClean="0">
                <a:latin typeface="CharisSIL"/>
              </a:rPr>
              <a:t>antigens.</a:t>
            </a:r>
            <a:endParaRPr lang="en-US" sz="2800" b="1" dirty="0"/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40302639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106"/>
                </a:solidFill>
                <a:latin typeface="CharisSIL-Bold"/>
              </a:rPr>
              <a:t>TREATMENT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999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harisSIL"/>
              </a:rPr>
              <a:t>The </a:t>
            </a:r>
            <a:r>
              <a:rPr lang="en-US" sz="2800" b="1" dirty="0">
                <a:solidFill>
                  <a:schemeClr val="tx1"/>
                </a:solidFill>
                <a:latin typeface="CharisSIL"/>
              </a:rPr>
              <a:t>primary goal of treating ABMR </a:t>
            </a:r>
            <a:r>
              <a:rPr lang="en-US" sz="2800" dirty="0">
                <a:latin typeface="CharisSIL"/>
              </a:rPr>
              <a:t>is </a:t>
            </a:r>
            <a:r>
              <a:rPr lang="en-US" sz="2800" b="1" u="sng" dirty="0">
                <a:solidFill>
                  <a:srgbClr val="FF0000"/>
                </a:solidFill>
                <a:latin typeface="CharisSIL"/>
              </a:rPr>
              <a:t>to</a:t>
            </a:r>
            <a:r>
              <a:rPr lang="en-US" sz="2800" u="sng" dirty="0">
                <a:latin typeface="CharisSIL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latin typeface="CharisSIL"/>
              </a:rPr>
              <a:t>remove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existing donor-specific antibodies (DSAs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)</a:t>
            </a:r>
            <a:r>
              <a:rPr lang="en-US" sz="2800" dirty="0">
                <a:solidFill>
                  <a:srgbClr val="FF0000"/>
                </a:solidFill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and </a:t>
            </a:r>
            <a:r>
              <a:rPr lang="en-US" sz="2800" b="1" u="sng" dirty="0">
                <a:solidFill>
                  <a:srgbClr val="FF0000"/>
                </a:solidFill>
                <a:latin typeface="CharisSIL"/>
              </a:rPr>
              <a:t>to eradicate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the clonal population of B cells or plasma cells</a:t>
            </a:r>
            <a:r>
              <a:rPr lang="en-US" sz="2800" dirty="0">
                <a:latin typeface="CharisSIL"/>
              </a:rPr>
              <a:t> that is responsible for </a:t>
            </a:r>
            <a:r>
              <a:rPr lang="en-US" sz="2800" dirty="0" smtClean="0">
                <a:latin typeface="CharisSIL"/>
              </a:rPr>
              <a:t>their production.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In general, we treat </a:t>
            </a:r>
            <a:r>
              <a:rPr lang="en-US" sz="2800" b="1" dirty="0">
                <a:latin typeface="CharisSIL-Bold"/>
              </a:rPr>
              <a:t>all </a:t>
            </a:r>
            <a:r>
              <a:rPr lang="en-US" sz="2800" dirty="0">
                <a:latin typeface="CharisSIL"/>
              </a:rPr>
              <a:t>patients who have evidence of active ABMR on biopsy.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5927790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harisSIL"/>
              </a:rPr>
              <a:t>we would treat patients who are discovered to have </a:t>
            </a:r>
            <a:r>
              <a:rPr lang="en-US" sz="2800" b="1" dirty="0">
                <a:latin typeface="CharisSIL"/>
              </a:rPr>
              <a:t>subclinical ABMR </a:t>
            </a:r>
            <a:r>
              <a:rPr lang="en-US" sz="2800" dirty="0" smtClean="0">
                <a:latin typeface="CharisSIL"/>
              </a:rPr>
              <a:t>by surveillance </a:t>
            </a:r>
            <a:r>
              <a:rPr lang="en-US" sz="2800" dirty="0">
                <a:latin typeface="CharisSIL"/>
              </a:rPr>
              <a:t>biopsy</a:t>
            </a:r>
            <a:r>
              <a:rPr lang="en-US" sz="2800" dirty="0" smtClean="0">
                <a:latin typeface="CharisSIL"/>
              </a:rPr>
              <a:t>.</a:t>
            </a:r>
          </a:p>
          <a:p>
            <a:r>
              <a:rPr lang="en-US" sz="2800" dirty="0" smtClean="0"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In addition, we treat patients with </a:t>
            </a:r>
            <a:r>
              <a:rPr lang="en-US" sz="2800" b="1" dirty="0">
                <a:latin typeface="CharisSIL"/>
              </a:rPr>
              <a:t>C4d-negative ABMR </a:t>
            </a:r>
            <a:r>
              <a:rPr lang="en-US" sz="2800" dirty="0">
                <a:latin typeface="CharisSIL"/>
              </a:rPr>
              <a:t>with the </a:t>
            </a:r>
            <a:r>
              <a:rPr lang="en-US" sz="2800" dirty="0" smtClean="0">
                <a:latin typeface="CharisSIL"/>
              </a:rPr>
              <a:t>same approach </a:t>
            </a:r>
            <a:r>
              <a:rPr lang="en-US" sz="2800" dirty="0">
                <a:latin typeface="CharisSIL"/>
              </a:rPr>
              <a:t>that we use in patients with </a:t>
            </a:r>
            <a:r>
              <a:rPr lang="en-US" sz="2800" b="1" dirty="0">
                <a:latin typeface="CharisSIL"/>
              </a:rPr>
              <a:t>C4d-positive ABMR</a:t>
            </a:r>
            <a:r>
              <a:rPr lang="en-US" sz="2800" dirty="0">
                <a:latin typeface="CharisSIL"/>
              </a:rPr>
              <a:t>.</a:t>
            </a:r>
            <a:endParaRPr lang="en-US" sz="2800" dirty="0"/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39964050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F60"/>
                </a:solidFill>
                <a:latin typeface="CharisSIL-Bold"/>
              </a:rPr>
              <a:t>Approach to initial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harisSIL"/>
              </a:rPr>
              <a:t>Our recommendations for the treatment of ABMR </a:t>
            </a:r>
            <a:r>
              <a:rPr lang="en-US" sz="2800" dirty="0" smtClean="0">
                <a:latin typeface="CharisSIL"/>
              </a:rPr>
              <a:t>are primarily based </a:t>
            </a:r>
            <a:r>
              <a:rPr lang="en-US" sz="2800" dirty="0">
                <a:latin typeface="CharisSIL"/>
              </a:rPr>
              <a:t>upon Kidney Disease: Improving Global Outcomes (KDIGO) clinical practice guidelines and the 2019 Transplantation Society Working Group Expert </a:t>
            </a:r>
            <a:r>
              <a:rPr lang="en-US" sz="2800" dirty="0" smtClean="0">
                <a:latin typeface="CharisSIL"/>
              </a:rPr>
              <a:t>Consensus.</a:t>
            </a:r>
            <a:endParaRPr lang="en-US" sz="2800" dirty="0"/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3012969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harisSIL"/>
              </a:rPr>
              <a:t>We typically </a:t>
            </a:r>
            <a:r>
              <a:rPr lang="en-US" sz="2800" dirty="0">
                <a:latin typeface="CharisSIL"/>
              </a:rPr>
              <a:t>advocate inpatient admission for patients because of the complexity of the </a:t>
            </a:r>
            <a:r>
              <a:rPr lang="en-US" sz="2800" dirty="0" smtClean="0">
                <a:latin typeface="CharisSIL"/>
              </a:rPr>
              <a:t>treatment regimen.</a:t>
            </a:r>
          </a:p>
          <a:p>
            <a:r>
              <a:rPr lang="en-US" sz="2800" dirty="0">
                <a:solidFill>
                  <a:srgbClr val="000000"/>
                </a:solidFill>
                <a:latin typeface="CharisSIL"/>
              </a:rPr>
              <a:t>Our approach to the initial treatment of active ABMR depends upon the timing of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the </a:t>
            </a:r>
            <a:r>
              <a:rPr lang="nl-NL" sz="2800" dirty="0" smtClean="0">
                <a:solidFill>
                  <a:srgbClr val="000000"/>
                </a:solidFill>
                <a:latin typeface="CharisSIL"/>
              </a:rPr>
              <a:t>diagnosis </a:t>
            </a:r>
            <a:r>
              <a:rPr lang="nl-NL" sz="2800" dirty="0">
                <a:solidFill>
                  <a:srgbClr val="000000"/>
                </a:solidFill>
                <a:latin typeface="CharisSIL"/>
              </a:rPr>
              <a:t>of ABMR (</a:t>
            </a:r>
            <a:r>
              <a:rPr lang="nl-NL" sz="2800" dirty="0">
                <a:solidFill>
                  <a:srgbClr val="009F60"/>
                </a:solidFill>
                <a:latin typeface="CharisSIL"/>
              </a:rPr>
              <a:t>algorithm 1</a:t>
            </a:r>
            <a:r>
              <a:rPr lang="nl-NL" sz="2800" dirty="0">
                <a:solidFill>
                  <a:srgbClr val="000000"/>
                </a:solidFill>
                <a:latin typeface="CharisSIL"/>
              </a:rPr>
              <a:t>)</a:t>
            </a:r>
            <a:endParaRPr lang="en-US" sz="2800" dirty="0"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/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32107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harisSIL"/>
              </a:rPr>
              <a:t>Even among patients who recover, acute rejection episodes can have a negative impact on long-term graft survival</a:t>
            </a:r>
            <a:r>
              <a:rPr lang="en-US" sz="2800" dirty="0" smtClean="0">
                <a:latin typeface="CharisSIL"/>
              </a:rPr>
              <a:t>.</a:t>
            </a:r>
          </a:p>
          <a:p>
            <a:r>
              <a:rPr lang="en-US" sz="2800" dirty="0" smtClean="0"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Acute rejection is a </a:t>
            </a:r>
            <a:r>
              <a:rPr lang="en-US" sz="2800" dirty="0" smtClean="0">
                <a:latin typeface="CharisSIL"/>
              </a:rPr>
              <a:t>major predictor </a:t>
            </a:r>
            <a:r>
              <a:rPr lang="en-US" sz="2800" dirty="0">
                <a:latin typeface="CharisSIL"/>
              </a:rPr>
              <a:t>of interstitial fibrosis/tubular atrophy (IF/TA), formerly called chronic allograft nephropathy, which is responsible for most </a:t>
            </a:r>
            <a:r>
              <a:rPr lang="en-US" sz="2800" dirty="0" err="1" smtClean="0">
                <a:latin typeface="CharisSIL"/>
              </a:rPr>
              <a:t>deathcensored</a:t>
            </a:r>
            <a:r>
              <a:rPr lang="en-US" sz="2800" dirty="0" smtClean="0">
                <a:latin typeface="CharisSIL"/>
              </a:rPr>
              <a:t> graft </a:t>
            </a:r>
            <a:r>
              <a:rPr lang="en-US" sz="2800" dirty="0">
                <a:latin typeface="CharisSIL"/>
              </a:rPr>
              <a:t>loss after the first year </a:t>
            </a:r>
            <a:r>
              <a:rPr lang="en-US" sz="2800" dirty="0" err="1">
                <a:latin typeface="CharisSIL"/>
              </a:rPr>
              <a:t>posttransplant</a:t>
            </a:r>
            <a:r>
              <a:rPr lang="en-US" sz="2800" dirty="0">
                <a:latin typeface="CharisSIL"/>
              </a:rPr>
              <a:t>.</a:t>
            </a:r>
            <a:endParaRPr lang="en-US" sz="2800" dirty="0"/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25180776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16" y="2217420"/>
            <a:ext cx="3200400" cy="2286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CharisSIL-Bold"/>
              </a:rPr>
              <a:t>Initial treatment of active antibody-mediated rejection of the</a:t>
            </a:r>
            <a:br>
              <a:rPr lang="en-US" b="1" dirty="0">
                <a:solidFill>
                  <a:schemeClr val="bg1"/>
                </a:solidFill>
                <a:latin typeface="CharisSIL-Bold"/>
              </a:rPr>
            </a:br>
            <a:r>
              <a:rPr lang="en-US" b="1" dirty="0">
                <a:solidFill>
                  <a:schemeClr val="bg1"/>
                </a:solidFill>
                <a:latin typeface="CharisSIL-Bold"/>
              </a:rPr>
              <a:t>renal allograft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3589" y="650289"/>
            <a:ext cx="7500817" cy="542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362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CharisSIL-Bold"/>
              </a:rPr>
              <a:t>Within </a:t>
            </a:r>
            <a:r>
              <a:rPr lang="en-US" b="1" dirty="0">
                <a:solidFill>
                  <a:srgbClr val="00B050"/>
                </a:solidFill>
                <a:latin typeface="CharisSIL-Bold"/>
              </a:rPr>
              <a:t>the first year </a:t>
            </a:r>
            <a:r>
              <a:rPr lang="en-US" b="1" dirty="0" err="1">
                <a:solidFill>
                  <a:srgbClr val="00B050"/>
                </a:solidFill>
                <a:latin typeface="CharisSIL"/>
              </a:rPr>
              <a:t>posttransplant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harisSIL"/>
              </a:rPr>
              <a:t>In patients who are diagnosed with active ABMR </a:t>
            </a:r>
            <a:r>
              <a:rPr lang="en-US" sz="2800" b="1" dirty="0">
                <a:solidFill>
                  <a:srgbClr val="000000"/>
                </a:solidFill>
                <a:latin typeface="CharisSIL-Bold"/>
              </a:rPr>
              <a:t>within the first year </a:t>
            </a:r>
            <a:r>
              <a:rPr lang="en-US" sz="2800" dirty="0" err="1">
                <a:solidFill>
                  <a:srgbClr val="000000"/>
                </a:solidFill>
                <a:latin typeface="CharisSIL"/>
              </a:rPr>
              <a:t>posttransplant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we treat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with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a combination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of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glucocorticoids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plasmapheresis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and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intravenous (IV)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immune globulin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(IVIG)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and, in some patients,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rituximab</a:t>
            </a:r>
            <a:r>
              <a:rPr lang="en-US" sz="2800" dirty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as follows:</a:t>
            </a:r>
            <a:endParaRPr lang="en-US" sz="2800" dirty="0"/>
          </a:p>
          <a:p>
            <a:endParaRPr lang="en-US" sz="2800" dirty="0">
              <a:solidFill>
                <a:srgbClr val="009F6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3753708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14" y="1914745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We give IV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methylprednisolone</a:t>
            </a:r>
            <a:r>
              <a:rPr lang="en-US" sz="2800" dirty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at a dose of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300 to 500 mg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daily for three to 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five days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followed by a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rapid oral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prednisone</a:t>
            </a:r>
            <a:r>
              <a:rPr lang="en-US" sz="2800" b="1" dirty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taper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to the patient's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previous maintenance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dose of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prednisone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.</a:t>
            </a:r>
            <a:endParaRPr lang="en-US" sz="2800" dirty="0"/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6893730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Plasmapheresis</a:t>
            </a:r>
            <a:r>
              <a:rPr lang="en-US" sz="2800" dirty="0">
                <a:latin typeface="CharisSIL"/>
              </a:rPr>
              <a:t> is performed </a:t>
            </a:r>
            <a:r>
              <a:rPr lang="en-US" sz="2800" b="1" dirty="0">
                <a:latin typeface="CharisSIL"/>
              </a:rPr>
              <a:t>daily or every other day for a maximum of six </a:t>
            </a:r>
            <a:r>
              <a:rPr lang="en-US" sz="2800" b="1" dirty="0" smtClean="0">
                <a:latin typeface="CharisSIL"/>
              </a:rPr>
              <a:t>sessions </a:t>
            </a:r>
            <a:r>
              <a:rPr lang="en-US" sz="2800" dirty="0" smtClean="0">
                <a:latin typeface="CharisSIL"/>
              </a:rPr>
              <a:t>or </a:t>
            </a:r>
            <a:r>
              <a:rPr lang="en-US" sz="2800" dirty="0">
                <a:latin typeface="CharisSIL"/>
              </a:rPr>
              <a:t>until the serum creatinine is within 20 to 30 percent of the baseline.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The </a:t>
            </a:r>
            <a:r>
              <a:rPr lang="en-US" sz="2800" dirty="0" smtClean="0">
                <a:latin typeface="CharisSIL"/>
              </a:rPr>
              <a:t>initial treatment </a:t>
            </a:r>
            <a:r>
              <a:rPr lang="en-US" sz="2800" dirty="0">
                <a:latin typeface="CharisSIL"/>
              </a:rPr>
              <a:t>is typically a </a:t>
            </a:r>
            <a:r>
              <a:rPr lang="en-US" sz="2800" b="1" dirty="0">
                <a:latin typeface="CharisSIL"/>
              </a:rPr>
              <a:t>one-and-one-half-volume exchange with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albumin</a:t>
            </a:r>
            <a:r>
              <a:rPr lang="en-US" sz="2800" dirty="0">
                <a:latin typeface="CharisSIL"/>
              </a:rPr>
              <a:t>, </a:t>
            </a:r>
            <a:r>
              <a:rPr lang="en-US" sz="2800" dirty="0" smtClean="0">
                <a:latin typeface="CharisSIL"/>
              </a:rPr>
              <a:t>and subsequent </a:t>
            </a:r>
            <a:r>
              <a:rPr lang="en-US" sz="2800" dirty="0">
                <a:latin typeface="CharisSIL"/>
              </a:rPr>
              <a:t>treatments are a </a:t>
            </a:r>
            <a:r>
              <a:rPr lang="en-US" sz="2800" b="1" dirty="0">
                <a:latin typeface="CharisSIL"/>
              </a:rPr>
              <a:t>one-volume exchange with </a:t>
            </a:r>
            <a:r>
              <a:rPr lang="en-US" sz="2800" b="1" dirty="0" smtClean="0">
                <a:latin typeface="CharisSIL"/>
              </a:rPr>
              <a:t>albumin</a:t>
            </a:r>
            <a:r>
              <a:rPr lang="en-US" sz="2800" b="1" dirty="0">
                <a:latin typeface="CharisSIL"/>
              </a:rPr>
              <a:t>.</a:t>
            </a:r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4269355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latin typeface="CharisSIL"/>
              </a:rPr>
              <a:t>We prefer </a:t>
            </a:r>
            <a:r>
              <a:rPr lang="en-US" sz="2800" dirty="0" smtClean="0">
                <a:latin typeface="CharisSIL"/>
              </a:rPr>
              <a:t>an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every-other-day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plasmapheresis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 schedule </a:t>
            </a:r>
            <a:r>
              <a:rPr lang="en-US" sz="2800" dirty="0">
                <a:latin typeface="CharisSIL"/>
              </a:rPr>
              <a:t>as </a:t>
            </a:r>
            <a:r>
              <a:rPr lang="en-US" sz="2800" b="1" dirty="0">
                <a:latin typeface="CharisSIL"/>
              </a:rPr>
              <a:t>albumin alone can often be </a:t>
            </a:r>
            <a:r>
              <a:rPr lang="en-US" sz="2800" b="1" dirty="0" smtClean="0">
                <a:latin typeface="CharisSIL"/>
              </a:rPr>
              <a:t>administered </a:t>
            </a:r>
            <a:r>
              <a:rPr lang="en-US" sz="2800" dirty="0" smtClean="0">
                <a:latin typeface="CharisSIL"/>
              </a:rPr>
              <a:t>for </a:t>
            </a:r>
            <a:r>
              <a:rPr lang="en-US" sz="2800" dirty="0">
                <a:latin typeface="CharisSIL"/>
              </a:rPr>
              <a:t>replacement with interval recovery of the prothrombin time (PT), </a:t>
            </a:r>
            <a:r>
              <a:rPr lang="en-US" sz="2800" dirty="0" smtClean="0">
                <a:latin typeface="CharisSIL"/>
              </a:rPr>
              <a:t>partial </a:t>
            </a:r>
            <a:r>
              <a:rPr lang="en-US" sz="2800" dirty="0" err="1" smtClean="0">
                <a:latin typeface="CharisSIL"/>
              </a:rPr>
              <a:t>thromboplastin</a:t>
            </a:r>
            <a:r>
              <a:rPr lang="en-US" sz="2800" dirty="0" smtClean="0"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time (PTT), and fibrinogen to acceptable levels without the need </a:t>
            </a:r>
            <a:r>
              <a:rPr lang="en-US" sz="2800" dirty="0" smtClean="0">
                <a:latin typeface="CharisSIL"/>
              </a:rPr>
              <a:t>to administer </a:t>
            </a:r>
            <a:r>
              <a:rPr lang="en-US" sz="2800" dirty="0">
                <a:latin typeface="CharisSIL"/>
              </a:rPr>
              <a:t>fresh frozen plasma</a:t>
            </a:r>
            <a:r>
              <a:rPr lang="en-US" sz="2800" dirty="0" smtClean="0">
                <a:latin typeface="CharisSI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This avoids the risk of antigen sensitization</a:t>
            </a:r>
            <a:r>
              <a:rPr lang="en-US" sz="2800" dirty="0" smtClean="0">
                <a:latin typeface="CharisSIL"/>
              </a:rPr>
              <a:t>;</a:t>
            </a:r>
            <a:r>
              <a:rPr lang="en-US" sz="2800" dirty="0">
                <a:latin typeface="CharisSIL"/>
              </a:rPr>
              <a:t> however, one to two units of fresh frozen plasma may be used for replacement at </a:t>
            </a:r>
            <a:r>
              <a:rPr lang="en-US" sz="2800" dirty="0" smtClean="0">
                <a:latin typeface="CharisSIL"/>
              </a:rPr>
              <a:t>the end </a:t>
            </a:r>
            <a:r>
              <a:rPr lang="en-US" sz="2800" dirty="0">
                <a:latin typeface="CharisSIL"/>
              </a:rPr>
              <a:t>of a </a:t>
            </a:r>
            <a:r>
              <a:rPr lang="en-US" sz="2800" dirty="0" err="1">
                <a:latin typeface="CharisSIL"/>
              </a:rPr>
              <a:t>plasmapheresis</a:t>
            </a:r>
            <a:r>
              <a:rPr lang="en-US" sz="2800" dirty="0">
                <a:latin typeface="CharisSIL"/>
              </a:rPr>
              <a:t> treatment if indicated</a:t>
            </a:r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sz="2800" dirty="0"/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1497852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harisSIL"/>
              </a:rPr>
              <a:t>We administer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IVIG</a:t>
            </a:r>
            <a:r>
              <a:rPr lang="en-US" sz="2800" dirty="0">
                <a:latin typeface="CharisSIL"/>
              </a:rPr>
              <a:t> at a dose of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100 mg/kg </a:t>
            </a:r>
            <a:r>
              <a:rPr lang="en-US" sz="2800" b="1" dirty="0">
                <a:latin typeface="CharisSIL"/>
              </a:rPr>
              <a:t>after each session of </a:t>
            </a:r>
            <a:r>
              <a:rPr lang="en-US" sz="2800" b="1" dirty="0" err="1">
                <a:latin typeface="CharisSIL"/>
              </a:rPr>
              <a:t>plasmapheresis</a:t>
            </a:r>
            <a:r>
              <a:rPr lang="en-US" sz="2800" dirty="0" smtClean="0">
                <a:latin typeface="CharisSIL"/>
              </a:rPr>
              <a:t>.</a:t>
            </a:r>
          </a:p>
          <a:p>
            <a:r>
              <a:rPr lang="en-US" sz="2800" dirty="0" smtClean="0">
                <a:latin typeface="CharisSIL"/>
              </a:rPr>
              <a:t>We typically </a:t>
            </a:r>
            <a:r>
              <a:rPr lang="en-US" sz="2800" dirty="0">
                <a:latin typeface="CharisSIL"/>
              </a:rPr>
              <a:t>give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500 mg/kg per day </a:t>
            </a:r>
            <a:r>
              <a:rPr lang="en-US" sz="2800" b="1" dirty="0">
                <a:latin typeface="CharisSIL"/>
              </a:rPr>
              <a:t>for one to two days after the final session </a:t>
            </a:r>
            <a:r>
              <a:rPr lang="en-US" sz="2800" b="1" dirty="0" smtClean="0">
                <a:latin typeface="CharisSIL"/>
              </a:rPr>
              <a:t>of </a:t>
            </a:r>
            <a:r>
              <a:rPr lang="en-US" sz="2800" b="1" dirty="0" err="1" smtClean="0">
                <a:latin typeface="CharisSIL"/>
              </a:rPr>
              <a:t>plasmapheresis</a:t>
            </a:r>
            <a:r>
              <a:rPr lang="en-US" sz="2800" dirty="0">
                <a:latin typeface="CharisSIL"/>
              </a:rPr>
              <a:t>, with </a:t>
            </a:r>
            <a:r>
              <a:rPr lang="en-US" sz="2800" b="1" dirty="0">
                <a:latin typeface="CharisSIL"/>
              </a:rPr>
              <a:t>a total cumulative target dose of at least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1000 mg/kg </a:t>
            </a:r>
            <a:r>
              <a:rPr lang="en-US" sz="2800" b="1" dirty="0">
                <a:latin typeface="CharisSIL"/>
              </a:rPr>
              <a:t>of IVIG</a:t>
            </a:r>
            <a:r>
              <a:rPr lang="en-US" sz="2800" dirty="0"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42455192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In patients with evidence of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microvascular inflammation on biopsy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CharisSIL"/>
              </a:rPr>
              <a:t>ie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Banff </a:t>
            </a:r>
            <a:r>
              <a:rPr lang="en-US" sz="2800" dirty="0" err="1" smtClean="0">
                <a:solidFill>
                  <a:srgbClr val="000000"/>
                </a:solidFill>
                <a:latin typeface="CharisSIL"/>
              </a:rPr>
              <a:t>glomerulitis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score [g] + </a:t>
            </a:r>
            <a:r>
              <a:rPr lang="en-US" sz="2800" dirty="0" err="1">
                <a:solidFill>
                  <a:srgbClr val="000000"/>
                </a:solidFill>
                <a:latin typeface="CharisSIL"/>
              </a:rPr>
              <a:t>peritubular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capillary score [</a:t>
            </a:r>
            <a:r>
              <a:rPr lang="en-US" sz="2800" dirty="0" err="1">
                <a:solidFill>
                  <a:srgbClr val="000000"/>
                </a:solidFill>
                <a:latin typeface="CharisSIL"/>
              </a:rPr>
              <a:t>ptc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] &gt;0), we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administer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rituximab</a:t>
            </a:r>
            <a:r>
              <a:rPr lang="en-US" sz="2800" dirty="0" smtClean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as a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single dose of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200 to 375 mg/m2</a:t>
            </a:r>
            <a:r>
              <a:rPr lang="en-US" sz="2800" dirty="0">
                <a:solidFill>
                  <a:srgbClr val="FF000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after completion of </a:t>
            </a:r>
            <a:r>
              <a:rPr lang="en-US" sz="2800" b="1" dirty="0" err="1" smtClean="0">
                <a:solidFill>
                  <a:srgbClr val="000000"/>
                </a:solidFill>
                <a:latin typeface="CharisSIL"/>
              </a:rPr>
              <a:t>plasmapheresis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 and IVIG.</a:t>
            </a:r>
            <a:endParaRPr lang="en-US" sz="2800" b="1" dirty="0"/>
          </a:p>
          <a:p>
            <a:endParaRPr lang="en-US" dirty="0">
              <a:solidFill>
                <a:srgbClr val="000000"/>
              </a:solidFill>
              <a:latin typeface="CharisSIL"/>
            </a:endParaRPr>
          </a:p>
          <a:p>
            <a:endParaRPr lang="en-US" dirty="0">
              <a:solidFill>
                <a:srgbClr val="000000"/>
              </a:solidFill>
              <a:latin typeface="CharisSIL"/>
            </a:endParaRPr>
          </a:p>
          <a:p>
            <a:endParaRPr lang="en-US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3998723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harisSIL"/>
              </a:rPr>
              <a:t>Active </a:t>
            </a:r>
            <a:r>
              <a:rPr lang="en-US" b="1" dirty="0" smtClean="0"/>
              <a:t>ABMR </a:t>
            </a:r>
            <a:r>
              <a:rPr lang="en-US" b="1" dirty="0">
                <a:solidFill>
                  <a:srgbClr val="FF0000"/>
                </a:solidFill>
              </a:rPr>
              <a:t>after the first year </a:t>
            </a:r>
            <a:r>
              <a:rPr lang="en-US" b="1" dirty="0" smtClean="0">
                <a:solidFill>
                  <a:srgbClr val="FF0000"/>
                </a:solidFill>
              </a:rPr>
              <a:t>               </a:t>
            </a:r>
            <a:r>
              <a:rPr lang="en-US" b="1" dirty="0" err="1" smtClean="0"/>
              <a:t>posttransplant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harisSIL"/>
              </a:rPr>
              <a:t>We treat </a:t>
            </a:r>
            <a:r>
              <a:rPr lang="en-US" sz="2800" dirty="0">
                <a:latin typeface="CharisSIL"/>
              </a:rPr>
              <a:t>with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glucocorticoids</a:t>
            </a:r>
            <a:r>
              <a:rPr lang="en-US" sz="2800" dirty="0">
                <a:latin typeface="CharisSIL"/>
              </a:rPr>
              <a:t> using the same approach as described above in </a:t>
            </a:r>
            <a:r>
              <a:rPr lang="en-US" sz="2800" dirty="0" smtClean="0">
                <a:latin typeface="CharisSIL"/>
              </a:rPr>
              <a:t>patients diagnosed </a:t>
            </a:r>
            <a:r>
              <a:rPr lang="en-US" sz="2800" dirty="0">
                <a:latin typeface="CharisSIL"/>
              </a:rPr>
              <a:t>with ABMR within the first year </a:t>
            </a:r>
            <a:r>
              <a:rPr lang="en-US" sz="2800" dirty="0" err="1">
                <a:latin typeface="CharisSIL"/>
              </a:rPr>
              <a:t>posttransplant</a:t>
            </a:r>
            <a:r>
              <a:rPr lang="en-US" sz="2800" dirty="0"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34663967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latin typeface="CharisSIL"/>
              </a:rPr>
              <a:t>we do </a:t>
            </a:r>
            <a:r>
              <a:rPr lang="en-US" sz="2800" b="1" dirty="0">
                <a:latin typeface="CharisSIL-Bold"/>
              </a:rPr>
              <a:t>not </a:t>
            </a:r>
            <a:r>
              <a:rPr lang="en-US" sz="2800" b="1" dirty="0" smtClean="0">
                <a:latin typeface="CharisSIL"/>
              </a:rPr>
              <a:t>perform </a:t>
            </a:r>
            <a:r>
              <a:rPr lang="en-US" sz="2800" b="1" dirty="0" err="1" smtClean="0">
                <a:solidFill>
                  <a:srgbClr val="FF0000"/>
                </a:solidFill>
                <a:latin typeface="CharisSIL"/>
              </a:rPr>
              <a:t>plasmapheresis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in such patients because of the lack of evidence supporting the safety </a:t>
            </a:r>
            <a:r>
              <a:rPr lang="en-US" sz="2800" dirty="0" smtClean="0">
                <a:latin typeface="CharisSIL"/>
              </a:rPr>
              <a:t>and efficacy </a:t>
            </a:r>
            <a:r>
              <a:rPr lang="en-US" sz="2800" dirty="0">
                <a:latin typeface="CharisSIL"/>
              </a:rPr>
              <a:t>of </a:t>
            </a:r>
            <a:r>
              <a:rPr lang="en-US" sz="2800" dirty="0" err="1">
                <a:latin typeface="CharisSIL"/>
              </a:rPr>
              <a:t>plasmapheresis</a:t>
            </a:r>
            <a:r>
              <a:rPr lang="en-US" sz="2800" dirty="0">
                <a:latin typeface="CharisSIL"/>
              </a:rPr>
              <a:t> in late-onset ABMR.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7767589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harisSIL"/>
              </a:rPr>
              <a:t>We administer IVIG at a dose of </a:t>
            </a:r>
            <a:r>
              <a:rPr lang="en-US" sz="2800" dirty="0" smtClean="0">
                <a:latin typeface="CharisSIL"/>
              </a:rPr>
              <a:t>200 mg/kg </a:t>
            </a:r>
            <a:r>
              <a:rPr lang="en-US" sz="2800" dirty="0">
                <a:latin typeface="CharisSIL"/>
              </a:rPr>
              <a:t>every two weeks for three doses.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24743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harisSIL"/>
              </a:rPr>
              <a:t>There has been a dramatic reduction in the incidence of acute rejection due to the introduction of potent immunosuppressive drugs in the </a:t>
            </a:r>
            <a:r>
              <a:rPr lang="en-US" sz="2800" dirty="0" smtClean="0">
                <a:latin typeface="CharisSIL"/>
              </a:rPr>
              <a:t>past three </a:t>
            </a:r>
            <a:r>
              <a:rPr lang="en-US" sz="2800" dirty="0">
                <a:latin typeface="CharisSIL"/>
              </a:rPr>
              <a:t>decades.</a:t>
            </a:r>
            <a:endParaRPr lang="en-US" sz="2800" dirty="0"/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39459983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In patients with evidence of microvascular inflammation on biopsy, we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administer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rituximab</a:t>
            </a:r>
            <a:r>
              <a:rPr lang="en-US" sz="2800" dirty="0" smtClean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as a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single dose of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375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mg/m</a:t>
            </a:r>
            <a:r>
              <a:rPr lang="en-US" sz="1600" b="1" dirty="0">
                <a:solidFill>
                  <a:srgbClr val="FF0000"/>
                </a:solidFill>
                <a:latin typeface="CharisSIL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after completion of IVIG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.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CharisSI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We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also 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augment maintenance immunosuppression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20616191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We do </a:t>
            </a:r>
            <a:r>
              <a:rPr lang="en-US" sz="2800" b="1" dirty="0">
                <a:solidFill>
                  <a:srgbClr val="000000"/>
                </a:solidFill>
                <a:latin typeface="CharisSIL-Bold"/>
              </a:rPr>
              <a:t>not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routinely use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immunoadsorption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bortezomib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tocilizumab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eculizumab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or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splenectomy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in the initial treatment of patients with ABMR. </a:t>
            </a:r>
            <a:endParaRPr lang="en-US" sz="2800" dirty="0" smtClean="0">
              <a:solidFill>
                <a:srgbClr val="000000"/>
              </a:solidFill>
              <a:latin typeface="CharisSI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However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some of these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therapies can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be considered in patients who do not respond to initial treatment.</a:t>
            </a:r>
            <a:endParaRPr lang="en-US" sz="2800" dirty="0"/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6480884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harisSIL"/>
              </a:rPr>
              <a:t>        </a:t>
            </a:r>
            <a:r>
              <a:rPr lang="en-US" b="1" dirty="0" smtClean="0">
                <a:solidFill>
                  <a:srgbClr val="00B050"/>
                </a:solidFill>
                <a:latin typeface="CharisSIL"/>
              </a:rPr>
              <a:t>Antimicrobial </a:t>
            </a:r>
            <a:r>
              <a:rPr lang="en-US" b="1" dirty="0">
                <a:solidFill>
                  <a:srgbClr val="00B050"/>
                </a:solidFill>
                <a:latin typeface="CharisSIL"/>
              </a:rPr>
              <a:t>and </a:t>
            </a:r>
            <a:r>
              <a:rPr lang="en-US" b="1" dirty="0" smtClean="0">
                <a:solidFill>
                  <a:srgbClr val="00B050"/>
                </a:solidFill>
                <a:latin typeface="CharisSIL"/>
              </a:rPr>
              <a:t>Antiviral</a:t>
            </a:r>
            <a:r>
              <a:rPr lang="en-US" b="1" dirty="0">
                <a:solidFill>
                  <a:srgbClr val="00B050"/>
                </a:solidFill>
                <a:latin typeface="CharisSIL"/>
              </a:rPr>
              <a:t/>
            </a:r>
            <a:br>
              <a:rPr lang="en-US" b="1" dirty="0">
                <a:solidFill>
                  <a:srgbClr val="00B050"/>
                </a:solidFill>
                <a:latin typeface="CharisSIL"/>
              </a:rPr>
            </a:br>
            <a:r>
              <a:rPr lang="en-US" b="1" dirty="0" smtClean="0">
                <a:solidFill>
                  <a:srgbClr val="00B050"/>
                </a:solidFill>
                <a:latin typeface="CharisSIL"/>
              </a:rPr>
              <a:t>                  prophylaxis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245" y="1845734"/>
            <a:ext cx="10567359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harisSIL"/>
              </a:rPr>
              <a:t>In </a:t>
            </a:r>
            <a:r>
              <a:rPr lang="en-US" sz="2800" b="1" dirty="0">
                <a:latin typeface="CharisSIL-Bold"/>
              </a:rPr>
              <a:t>all </a:t>
            </a:r>
            <a:r>
              <a:rPr lang="en-US" sz="2800" dirty="0">
                <a:latin typeface="CharisSIL"/>
              </a:rPr>
              <a:t>patients who are treated for active ABMR, we recommence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antimicrobial and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antiviral prophylaxis </a:t>
            </a:r>
            <a:r>
              <a:rPr lang="en-US" sz="2800" dirty="0">
                <a:latin typeface="CharisSIL"/>
              </a:rPr>
              <a:t>with a regimen that is identical to that administered in the </a:t>
            </a:r>
            <a:r>
              <a:rPr lang="en-US" sz="2800" dirty="0" smtClean="0">
                <a:latin typeface="CharisSIL"/>
              </a:rPr>
              <a:t>immediate </a:t>
            </a:r>
            <a:r>
              <a:rPr lang="en-US" sz="2800" dirty="0" err="1" smtClean="0">
                <a:latin typeface="CharisSIL"/>
              </a:rPr>
              <a:t>posttransplant</a:t>
            </a:r>
            <a:r>
              <a:rPr lang="en-US" sz="2800" dirty="0" smtClean="0"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period.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26832343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harisSIL"/>
              </a:rPr>
              <a:t>This includes prophylaxis against </a:t>
            </a:r>
            <a:r>
              <a:rPr lang="en-US" sz="2800" b="1" i="1" dirty="0">
                <a:solidFill>
                  <a:srgbClr val="FF0000"/>
                </a:solidFill>
                <a:latin typeface="CharisSIL-Italic"/>
              </a:rPr>
              <a:t>Pneumocystis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pneumonia </a:t>
            </a:r>
            <a:r>
              <a:rPr lang="en-US" sz="2800" b="1" dirty="0">
                <a:latin typeface="CharisSIL"/>
              </a:rPr>
              <a:t>(PCP</a:t>
            </a:r>
            <a:r>
              <a:rPr lang="en-US" sz="2800" b="1" dirty="0" smtClean="0">
                <a:latin typeface="CharisSIL"/>
              </a:rPr>
              <a:t>)</a:t>
            </a:r>
            <a:r>
              <a:rPr lang="en-US" sz="2800" dirty="0" smtClean="0">
                <a:latin typeface="CharisSIL"/>
              </a:rPr>
              <a:t>,</a:t>
            </a:r>
            <a:r>
              <a:rPr lang="en-US" sz="2800" dirty="0">
                <a:latin typeface="CharisSIL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cytomegalovirus</a:t>
            </a:r>
            <a:r>
              <a:rPr lang="en-US" sz="2800" b="1" dirty="0">
                <a:latin typeface="CharisSIL"/>
              </a:rPr>
              <a:t> (CMV) infection and disease</a:t>
            </a:r>
            <a:r>
              <a:rPr lang="en-US" sz="2800" dirty="0">
                <a:latin typeface="CharisSIL"/>
              </a:rPr>
              <a:t>, and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herpes simplex infection </a:t>
            </a:r>
            <a:r>
              <a:rPr lang="en-US" sz="2800" dirty="0">
                <a:latin typeface="CharisSIL"/>
              </a:rPr>
              <a:t>(in patients who </a:t>
            </a:r>
            <a:r>
              <a:rPr lang="en-US" sz="2800" dirty="0" smtClean="0">
                <a:latin typeface="CharisSIL"/>
              </a:rPr>
              <a:t>are at </a:t>
            </a:r>
            <a:r>
              <a:rPr lang="en-US" sz="2800" dirty="0">
                <a:latin typeface="CharisSIL"/>
              </a:rPr>
              <a:t>low CMV risk) </a:t>
            </a:r>
            <a:r>
              <a:rPr lang="en-US" sz="2800" b="1" dirty="0">
                <a:latin typeface="CharisSIL"/>
              </a:rPr>
              <a:t>for three months</a:t>
            </a:r>
            <a:r>
              <a:rPr lang="en-US" sz="2800" dirty="0">
                <a:latin typeface="CharisSIL"/>
              </a:rPr>
              <a:t>. </a:t>
            </a:r>
            <a:endParaRPr lang="en-US" sz="2800" dirty="0" smtClean="0">
              <a:latin typeface="CharisSIL"/>
            </a:endParaRPr>
          </a:p>
          <a:p>
            <a:r>
              <a:rPr lang="en-US" sz="2800" dirty="0" smtClean="0">
                <a:latin typeface="CharisSIL"/>
              </a:rPr>
              <a:t>In </a:t>
            </a:r>
            <a:r>
              <a:rPr lang="en-US" sz="2800" dirty="0">
                <a:latin typeface="CharisSIL"/>
              </a:rPr>
              <a:t>addition, we also administer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antifungal prophylaxis </a:t>
            </a:r>
            <a:r>
              <a:rPr lang="en-US" sz="2800" dirty="0">
                <a:latin typeface="CharisSIL"/>
              </a:rPr>
              <a:t>and </a:t>
            </a:r>
            <a:r>
              <a:rPr lang="en-US" sz="2800" dirty="0" smtClean="0">
                <a:latin typeface="CharisSIL"/>
              </a:rPr>
              <a:t>a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prophylactic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histamine-2 (H2) blocker</a:t>
            </a:r>
            <a:r>
              <a:rPr lang="en-US" sz="2800" dirty="0">
                <a:latin typeface="CharisSIL"/>
              </a:rPr>
              <a:t> for </a:t>
            </a:r>
            <a:r>
              <a:rPr lang="en-US" sz="2800" b="1" dirty="0">
                <a:latin typeface="CharisSIL"/>
              </a:rPr>
              <a:t>prevention of peptic ulcer </a:t>
            </a:r>
            <a:r>
              <a:rPr lang="en-US" sz="2800" b="1" dirty="0" smtClean="0">
                <a:latin typeface="CharisSIL"/>
              </a:rPr>
              <a:t>disease.</a:t>
            </a:r>
            <a:endParaRPr lang="en-US" sz="2800" b="1" dirty="0"/>
          </a:p>
          <a:p>
            <a:endParaRPr lang="en-US" sz="2800" dirty="0">
              <a:latin typeface="CharisSIL"/>
            </a:endParaRP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1702936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F60"/>
                </a:solidFill>
                <a:latin typeface="CharisSIL-Bold"/>
              </a:rPr>
              <a:t>Monitoring the response to therapy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029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7039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harisSIL"/>
              </a:rPr>
              <a:t>Patients are considered to have a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successful reversal of ABMR </a:t>
            </a:r>
            <a:r>
              <a:rPr lang="en-US" sz="2800" dirty="0">
                <a:latin typeface="CharisSIL"/>
              </a:rPr>
              <a:t>if they meet all of </a:t>
            </a:r>
            <a:r>
              <a:rPr lang="en-US" sz="2800" dirty="0" smtClean="0">
                <a:latin typeface="CharisSIL"/>
              </a:rPr>
              <a:t>the following </a:t>
            </a:r>
            <a:r>
              <a:rPr lang="en-US" sz="2800" dirty="0">
                <a:latin typeface="CharisSIL"/>
              </a:rPr>
              <a:t>parameters within </a:t>
            </a:r>
            <a:r>
              <a:rPr lang="en-US" sz="2800" b="1" dirty="0">
                <a:latin typeface="CharisSIL"/>
              </a:rPr>
              <a:t>three months of treatment</a:t>
            </a:r>
            <a:r>
              <a:rPr lang="en-US" sz="2800" dirty="0" smtClean="0">
                <a:latin typeface="CharisSIL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latin typeface="CharisSIL"/>
              </a:rPr>
              <a:t>Decrease in serum creatinine </a:t>
            </a:r>
            <a:r>
              <a:rPr lang="en-US" sz="2800" dirty="0">
                <a:latin typeface="CharisSIL"/>
              </a:rPr>
              <a:t>to within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20 to 30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percent </a:t>
            </a:r>
            <a:r>
              <a:rPr lang="en-US" sz="2800" dirty="0" smtClean="0">
                <a:latin typeface="CharisSIL"/>
              </a:rPr>
              <a:t>of </a:t>
            </a:r>
            <a:r>
              <a:rPr lang="en-US" sz="2800" dirty="0">
                <a:latin typeface="CharisSIL"/>
              </a:rPr>
              <a:t>the baseline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CharisSIL"/>
              </a:rPr>
              <a:t>Decrease </a:t>
            </a:r>
            <a:r>
              <a:rPr lang="en-US" sz="2800" b="1" dirty="0">
                <a:latin typeface="CharisSIL"/>
              </a:rPr>
              <a:t>in proteinuria </a:t>
            </a:r>
            <a:r>
              <a:rPr lang="en-US" sz="2800" dirty="0">
                <a:latin typeface="CharisSIL"/>
              </a:rPr>
              <a:t>to the baseline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CharisSIL"/>
              </a:rPr>
              <a:t>Decrease </a:t>
            </a:r>
            <a:r>
              <a:rPr lang="en-US" sz="2800" b="1" dirty="0">
                <a:latin typeface="CharisSIL"/>
              </a:rPr>
              <a:t>in </a:t>
            </a:r>
            <a:r>
              <a:rPr lang="en-US" sz="2800" b="1" dirty="0" err="1">
                <a:latin typeface="CharisSIL"/>
              </a:rPr>
              <a:t>immunodominant</a:t>
            </a:r>
            <a:r>
              <a:rPr lang="en-US" sz="2800" b="1" dirty="0">
                <a:latin typeface="CharisSIL"/>
              </a:rPr>
              <a:t> DSA by &gt;50 percent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latin typeface="CharisSIL"/>
              </a:rPr>
              <a:t>Resolution of changes associated with ABMR on repeat kidney biopsy</a:t>
            </a:r>
            <a:endParaRPr lang="en-US" sz="2800" b="1" dirty="0"/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6746122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F60"/>
                </a:solidFill>
                <a:latin typeface="CharisSIL-Bold"/>
              </a:rPr>
              <a:t>Second-line agents in patients who have failed initial therapy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285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harisSIL"/>
              </a:rPr>
              <a:t>Most patients with active ABMR will respond to a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combination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of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glucocorticoids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,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plasmapheresis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IVIG,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and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rituximab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. However, in patients who do not respond to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initial treatment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with this combination, the following agents can be considered as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rescue 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therapy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26364574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AB0000"/>
                </a:solidFill>
                <a:latin typeface="CharisSIL-Bold"/>
              </a:rPr>
              <a:t>Bortezomib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Bortezomib</a:t>
            </a:r>
            <a:r>
              <a:rPr lang="en-US" sz="2800" dirty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is a potent,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reversible proteasome inhibitor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that has been approved by the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US Food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and Drug Administration (FDA) as first-line therapy for multiple myeloma since 2008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>
                <a:latin typeface="CharisSIL"/>
              </a:rPr>
              <a:t>Bortezomib</a:t>
            </a:r>
            <a:r>
              <a:rPr lang="en-US" sz="2800" dirty="0">
                <a:latin typeface="CharisSIL"/>
              </a:rPr>
              <a:t> reduces intracellular protein degradation by inhibiting </a:t>
            </a:r>
            <a:r>
              <a:rPr lang="en-US" sz="2800" dirty="0" err="1">
                <a:latin typeface="CharisSIL"/>
              </a:rPr>
              <a:t>proteasomal</a:t>
            </a:r>
            <a:r>
              <a:rPr lang="en-US" sz="2800" dirty="0">
                <a:latin typeface="CharisSIL"/>
              </a:rPr>
              <a:t> activity </a:t>
            </a:r>
            <a:r>
              <a:rPr lang="en-US" sz="2800" dirty="0" smtClean="0">
                <a:latin typeface="CharisSIL"/>
              </a:rPr>
              <a:t>and results </a:t>
            </a:r>
            <a:r>
              <a:rPr lang="en-US" sz="2800" dirty="0">
                <a:latin typeface="CharisSIL"/>
              </a:rPr>
              <a:t>in apoptosis, mainly via inhibition of nuclear factor kappa-B (</a:t>
            </a:r>
            <a:r>
              <a:rPr lang="en-US" sz="2800" dirty="0" err="1">
                <a:latin typeface="CharisSIL"/>
              </a:rPr>
              <a:t>NFkB</a:t>
            </a:r>
            <a:r>
              <a:rPr lang="en-US" sz="2800" dirty="0">
                <a:latin typeface="CharisSIL"/>
              </a:rPr>
              <a:t>)-induced </a:t>
            </a:r>
            <a:r>
              <a:rPr lang="en-US" sz="2800" dirty="0" smtClean="0">
                <a:latin typeface="CharisSIL"/>
              </a:rPr>
              <a:t>survival signals</a:t>
            </a:r>
            <a:r>
              <a:rPr lang="en-US" sz="2800" dirty="0">
                <a:latin typeface="CharisSIL"/>
              </a:rPr>
              <a:t>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29616356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The drug is particularly effective against differentiated plasma cells because of the </a:t>
            </a:r>
            <a:r>
              <a:rPr lang="en-US" sz="2800" dirty="0" smtClean="0">
                <a:latin typeface="CharisSIL"/>
              </a:rPr>
              <a:t>high rate </a:t>
            </a:r>
            <a:r>
              <a:rPr lang="en-US" sz="2800" dirty="0">
                <a:latin typeface="CharisSIL"/>
              </a:rPr>
              <a:t>of protein synthesis in these </a:t>
            </a:r>
            <a:r>
              <a:rPr lang="en-US" sz="2800" dirty="0" smtClean="0">
                <a:latin typeface="CharisSIL"/>
              </a:rPr>
              <a:t>cells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65838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DEFINITIONS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28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Several case reports/series have demonstrated the effectiveness of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bortezomib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in 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treating ABMR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, successfully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reversing acute rejection, and/or reducing </a:t>
            </a:r>
            <a:r>
              <a:rPr lang="en-US" sz="2800" b="1" dirty="0" smtClean="0">
                <a:solidFill>
                  <a:srgbClr val="000000"/>
                </a:solidFill>
                <a:latin typeface="CharisSIL"/>
              </a:rPr>
              <a:t>DSAs.</a:t>
            </a:r>
          </a:p>
          <a:p>
            <a:r>
              <a:rPr lang="en-US" sz="2800" dirty="0">
                <a:latin typeface="CharisSIL"/>
              </a:rPr>
              <a:t>However, </a:t>
            </a:r>
            <a:r>
              <a:rPr lang="en-US" sz="2800" dirty="0" err="1" smtClean="0">
                <a:latin typeface="CharisSIL"/>
              </a:rPr>
              <a:t>bortezomib</a:t>
            </a:r>
            <a:r>
              <a:rPr lang="en-US" sz="2800" dirty="0" smtClean="0">
                <a:latin typeface="CharisSIL"/>
              </a:rPr>
              <a:t>-treated patients </a:t>
            </a:r>
            <a:r>
              <a:rPr lang="en-US" sz="2800" dirty="0">
                <a:latin typeface="CharisSIL"/>
              </a:rPr>
              <a:t>experienced </a:t>
            </a:r>
            <a:r>
              <a:rPr lang="en-US" sz="2800" b="1" dirty="0">
                <a:latin typeface="CharisSIL"/>
              </a:rPr>
              <a:t>higher rates of gastrointestinal and hematologic toxicity.</a:t>
            </a:r>
            <a:endParaRPr lang="en-US" sz="2800" b="1" dirty="0"/>
          </a:p>
          <a:p>
            <a:endParaRPr lang="en-US" sz="2800" dirty="0">
              <a:latin typeface="CharisSIL"/>
            </a:endParaRPr>
          </a:p>
          <a:p>
            <a:endParaRPr lang="en-US" sz="2800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39003691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AB0000"/>
                </a:solidFill>
                <a:latin typeface="CharisSIL-Bold"/>
              </a:rPr>
              <a:t>Eculizumab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Eculizumab</a:t>
            </a:r>
            <a:r>
              <a:rPr lang="en-US" sz="2800" dirty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is a fully humanized, monoclonal antibody directed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against the C5 fragment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of the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complement cascade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and </a:t>
            </a:r>
            <a:r>
              <a:rPr lang="en-US" sz="2800" b="1" dirty="0">
                <a:solidFill>
                  <a:srgbClr val="000000"/>
                </a:solidFill>
                <a:latin typeface="CharisSIL"/>
              </a:rPr>
              <a:t>inhibits the generation of the membrane attack complex (MAC).</a:t>
            </a:r>
            <a:endParaRPr lang="en-US" sz="2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harisSIL"/>
              </a:rPr>
              <a:t>It has </a:t>
            </a:r>
            <a:r>
              <a:rPr lang="en-US" sz="2800" dirty="0">
                <a:latin typeface="CharisSIL"/>
              </a:rPr>
              <a:t>received US FDA approval for </a:t>
            </a:r>
            <a:r>
              <a:rPr lang="en-US" sz="2800" b="1" dirty="0">
                <a:latin typeface="CharisSIL"/>
              </a:rPr>
              <a:t>treatment of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paroxysmal nocturnal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hemoglobinuria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 (PNH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)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 </a:t>
            </a:r>
            <a:r>
              <a:rPr lang="en-US" sz="2800" dirty="0">
                <a:latin typeface="CharisSIL"/>
              </a:rPr>
              <a:t>and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atypical hemolytic uremic syndrome (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aHUS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).</a:t>
            </a: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29277246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harisSIL"/>
              </a:rPr>
              <a:t>In kidney transplantation, </a:t>
            </a: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eculizumab</a:t>
            </a:r>
            <a:r>
              <a:rPr lang="en-US" sz="2800" dirty="0">
                <a:solidFill>
                  <a:srgbClr val="009F60"/>
                </a:solidFill>
                <a:latin typeface="CharisSI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has been used to </a:t>
            </a:r>
            <a:r>
              <a:rPr lang="en-US" sz="2800" dirty="0">
                <a:solidFill>
                  <a:srgbClr val="FF0000"/>
                </a:solidFill>
                <a:latin typeface="CharisSIL"/>
              </a:rPr>
              <a:t>prevent ABMR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in highly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sensitized recipients </a:t>
            </a:r>
            <a:r>
              <a:rPr lang="en-US" sz="2800" dirty="0">
                <a:solidFill>
                  <a:srgbClr val="000000"/>
                </a:solidFill>
                <a:latin typeface="CharisSIL"/>
              </a:rPr>
              <a:t>who undergo </a:t>
            </a:r>
            <a:r>
              <a:rPr lang="en-US" sz="2800" dirty="0" smtClean="0">
                <a:solidFill>
                  <a:srgbClr val="000000"/>
                </a:solidFill>
                <a:latin typeface="CharisSIL"/>
              </a:rPr>
              <a:t>desensitization.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There are also reports of its successful use as </a:t>
            </a:r>
            <a:r>
              <a:rPr lang="en-US" sz="2800" dirty="0" smtClean="0">
                <a:latin typeface="CharisSIL"/>
              </a:rPr>
              <a:t>a salvage </a:t>
            </a:r>
            <a:r>
              <a:rPr lang="en-US" sz="2800" dirty="0">
                <a:latin typeface="CharisSIL"/>
              </a:rPr>
              <a:t>agent in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treating refractory active ABMR</a:t>
            </a:r>
            <a:r>
              <a:rPr lang="en-US" sz="2800" dirty="0">
                <a:latin typeface="CharisSIL"/>
              </a:rPr>
              <a:t> </a:t>
            </a:r>
            <a:r>
              <a:rPr lang="en-US" sz="2800" dirty="0" smtClean="0">
                <a:latin typeface="CharisSIL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>
                <a:latin typeface="CharisSIL"/>
              </a:rPr>
              <a:t>Eculizumab</a:t>
            </a:r>
            <a:r>
              <a:rPr lang="en-US" sz="2800" dirty="0">
                <a:latin typeface="CharisSIL"/>
              </a:rPr>
              <a:t> has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not been shown to be effective </a:t>
            </a:r>
            <a:r>
              <a:rPr lang="en-US" sz="2800" dirty="0">
                <a:latin typeface="CharisSIL"/>
              </a:rPr>
              <a:t>for the </a:t>
            </a:r>
            <a:r>
              <a:rPr lang="en-US" sz="2800" b="1" dirty="0">
                <a:latin typeface="CharisSIL"/>
              </a:rPr>
              <a:t>treatment</a:t>
            </a:r>
            <a:r>
              <a:rPr lang="en-US" sz="2800" dirty="0">
                <a:latin typeface="CharisSIL"/>
              </a:rPr>
              <a:t> of </a:t>
            </a:r>
            <a:r>
              <a:rPr lang="en-US" sz="2800" b="1" dirty="0" smtClean="0">
                <a:latin typeface="CharisSIL"/>
              </a:rPr>
              <a:t>C4d-negative active </a:t>
            </a:r>
            <a:r>
              <a:rPr lang="en-US" sz="2800" b="1" dirty="0">
                <a:latin typeface="CharisSIL"/>
              </a:rPr>
              <a:t>and chronic ABMR</a:t>
            </a:r>
            <a:r>
              <a:rPr lang="en-US" sz="2800" dirty="0">
                <a:latin typeface="CharisSIL"/>
              </a:rPr>
              <a:t>, suggesting that its efficacy may be </a:t>
            </a:r>
            <a:r>
              <a:rPr lang="en-US" sz="2800" b="1" dirty="0">
                <a:latin typeface="CharisSIL"/>
              </a:rPr>
              <a:t>limited to acute, complement mediated processes</a:t>
            </a:r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dirty="0">
              <a:solidFill>
                <a:srgbClr val="000000"/>
              </a:solidFill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8716509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F60"/>
                </a:solidFill>
                <a:latin typeface="CharisSIL-Bold"/>
              </a:rPr>
              <a:t>Less frequently used therapies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893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AB0000"/>
                </a:solidFill>
                <a:latin typeface="CharisSIL-Bold"/>
              </a:rPr>
              <a:t>Immunoadsorption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FF0000"/>
                </a:solidFill>
                <a:latin typeface="CharisSIL"/>
              </a:rPr>
              <a:t>Immunoadsorption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 with </a:t>
            </a:r>
            <a:r>
              <a:rPr lang="en-US" sz="2800" b="1" dirty="0" smtClean="0">
                <a:solidFill>
                  <a:srgbClr val="FF0000"/>
                </a:solidFill>
                <a:latin typeface="CharisSIL"/>
              </a:rPr>
              <a:t>protein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A (IA) </a:t>
            </a:r>
            <a:r>
              <a:rPr lang="en-US" sz="2800" dirty="0">
                <a:latin typeface="CharisSIL"/>
              </a:rPr>
              <a:t>has been used to reverse </a:t>
            </a:r>
            <a:r>
              <a:rPr lang="en-US" sz="2800" dirty="0" smtClean="0">
                <a:latin typeface="CharisSIL"/>
              </a:rPr>
              <a:t>ABMR.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In the </a:t>
            </a:r>
            <a:r>
              <a:rPr lang="en-US" sz="2800" dirty="0" smtClean="0">
                <a:latin typeface="CharisSIL"/>
              </a:rPr>
              <a:t>only controlled</a:t>
            </a:r>
            <a:r>
              <a:rPr lang="en-US" sz="2800" dirty="0">
                <a:latin typeface="CharisSIL"/>
              </a:rPr>
              <a:t>, open-label trial, 10 patients with severe ABMR were randomly assigned to IA or </a:t>
            </a:r>
            <a:r>
              <a:rPr lang="en-US" sz="2800" dirty="0" smtClean="0">
                <a:latin typeface="CharisSIL"/>
              </a:rPr>
              <a:t>no IA </a:t>
            </a:r>
            <a:r>
              <a:rPr lang="en-US" sz="2800" dirty="0">
                <a:latin typeface="CharisSIL"/>
              </a:rPr>
              <a:t>(with the option of rescue IA after three weeks</a:t>
            </a:r>
            <a:r>
              <a:rPr lang="en-US" sz="2800" dirty="0" smtClean="0">
                <a:latin typeface="CharisSIL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harisSIL"/>
              </a:rPr>
              <a:t>While not available in the United States, selective IA treatment is an attractive alternative </a:t>
            </a:r>
            <a:r>
              <a:rPr lang="en-US" sz="2800" dirty="0" smtClean="0">
                <a:latin typeface="CharisSIL"/>
              </a:rPr>
              <a:t>to the </a:t>
            </a:r>
            <a:r>
              <a:rPr lang="en-US" sz="2800" dirty="0">
                <a:latin typeface="CharisSIL"/>
              </a:rPr>
              <a:t>nonselective combination of </a:t>
            </a:r>
            <a:r>
              <a:rPr lang="en-US" sz="2800" dirty="0" err="1">
                <a:latin typeface="CharisSIL"/>
              </a:rPr>
              <a:t>plasmapheresis</a:t>
            </a:r>
            <a:r>
              <a:rPr lang="en-US" sz="2800" dirty="0">
                <a:latin typeface="CharisSIL"/>
              </a:rPr>
              <a:t> and IVIG.</a:t>
            </a:r>
          </a:p>
          <a:p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  <a:p>
            <a:endParaRPr lang="en-US" sz="2800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7113428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AB0000"/>
                </a:solidFill>
                <a:latin typeface="CharisSIL-Bold"/>
              </a:rPr>
              <a:t>Splenectomy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CharisSIL"/>
              </a:rPr>
              <a:t>We do </a:t>
            </a:r>
            <a:r>
              <a:rPr lang="en-US" sz="2800" b="1" dirty="0">
                <a:latin typeface="CharisSIL-Bold"/>
              </a:rPr>
              <a:t>not </a:t>
            </a:r>
            <a:r>
              <a:rPr lang="en-US" sz="2800" dirty="0">
                <a:latin typeface="CharisSIL"/>
              </a:rPr>
              <a:t>routinely perform </a:t>
            </a:r>
            <a:r>
              <a:rPr lang="en-US" sz="2800" b="1" dirty="0">
                <a:solidFill>
                  <a:srgbClr val="FF0000"/>
                </a:solidFill>
                <a:latin typeface="CharisSIL"/>
              </a:rPr>
              <a:t>splenectomy </a:t>
            </a:r>
            <a:r>
              <a:rPr lang="en-US" sz="2800" dirty="0">
                <a:latin typeface="CharisSIL"/>
              </a:rPr>
              <a:t>in patients with ABMR, given the lack </a:t>
            </a:r>
            <a:r>
              <a:rPr lang="en-US" sz="2800" dirty="0" smtClean="0">
                <a:latin typeface="CharisSIL"/>
              </a:rPr>
              <a:t>of evidence </a:t>
            </a:r>
            <a:r>
              <a:rPr lang="en-US" sz="2800" dirty="0">
                <a:latin typeface="CharisSIL"/>
              </a:rPr>
              <a:t>that this intervention is safer or more efficacious than available medical therapy</a:t>
            </a:r>
            <a:r>
              <a:rPr lang="en-US" sz="2800" dirty="0" smtClean="0">
                <a:latin typeface="CharisSIL"/>
              </a:rPr>
              <a:t>.</a:t>
            </a:r>
            <a:r>
              <a:rPr lang="en-US" sz="2800" dirty="0">
                <a:latin typeface="CharisSIL"/>
              </a:rPr>
              <a:t> </a:t>
            </a:r>
            <a:endParaRPr lang="en-US" sz="2800" dirty="0" smtClean="0">
              <a:latin typeface="CharisSI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harisSIL"/>
              </a:rPr>
              <a:t>However</a:t>
            </a:r>
            <a:r>
              <a:rPr lang="en-US" sz="2800" dirty="0">
                <a:latin typeface="CharisSIL"/>
              </a:rPr>
              <a:t>, some centers consider splenectomy in treating ABMR refractory to </a:t>
            </a:r>
            <a:r>
              <a:rPr lang="en-US" sz="2800" dirty="0" err="1" smtClean="0">
                <a:latin typeface="CharisSIL"/>
              </a:rPr>
              <a:t>plasmapheresis</a:t>
            </a:r>
            <a:r>
              <a:rPr lang="en-US" sz="2800" dirty="0" smtClean="0">
                <a:latin typeface="CharisSIL"/>
              </a:rPr>
              <a:t> and/or IVIG.</a:t>
            </a:r>
            <a:endParaRPr lang="en-US" sz="2800" dirty="0"/>
          </a:p>
          <a:p>
            <a:endParaRPr lang="en-US" sz="2800" dirty="0">
              <a:latin typeface="CharisSIL"/>
            </a:endParaRPr>
          </a:p>
          <a:p>
            <a:endParaRPr lang="en-US" dirty="0">
              <a:latin typeface="CharisSIL"/>
            </a:endParaRPr>
          </a:p>
          <a:p>
            <a:endParaRPr lang="en-US" dirty="0">
              <a:latin typeface="CharisSIL"/>
            </a:endParaRPr>
          </a:p>
        </p:txBody>
      </p:sp>
    </p:spTree>
    <p:extLst>
      <p:ext uri="{BB962C8B-B14F-4D97-AF65-F5344CB8AC3E}">
        <p14:creationId xmlns:p14="http://schemas.microsoft.com/office/powerpoint/2010/main" val="401034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Acute renal allograft rejection is defined as an acute deterioration in allograft function associated with specific pathologic changes in the graft.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There are two principal histologic forms of acute rejection:</a:t>
            </a:r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231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677" y="1794294"/>
            <a:ext cx="10058400" cy="5132717"/>
          </a:xfrm>
        </p:spPr>
        <p:txBody>
          <a:bodyPr>
            <a:normAutofit/>
          </a:bodyPr>
          <a:lstStyle/>
          <a:p>
            <a:pPr lvl="0">
              <a:buClr>
                <a:srgbClr val="E48312"/>
              </a:buCl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There are two principal histologic forms of acute rejection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 lvl="0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Acute T cell-mediated (cellular) rejection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 (TCMR), which is characterized by lymphocytic infiltration of the tubules,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interstitium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, and, in some cases, the arterial intima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lvl="0"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Active (acute) antibody-mediated rejection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 (ABMR), the diagnosis of which requires morphologic evidence of acute tissue injury, evidence of circulating donor-specific alloantibodies, and evidence of antibody-endothelial cell interaction (such as C4d deposition in the allograft).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451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ABMR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and acute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TCMR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may coexist at the same time in the allograft.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77863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364</TotalTime>
  <Words>2307</Words>
  <Application>Microsoft Office PowerPoint</Application>
  <PresentationFormat>Widescreen</PresentationFormat>
  <Paragraphs>151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3" baseType="lpstr">
      <vt:lpstr>Arial</vt:lpstr>
      <vt:lpstr>Calibri</vt:lpstr>
      <vt:lpstr>Calibri Light</vt:lpstr>
      <vt:lpstr>CharisSIL</vt:lpstr>
      <vt:lpstr>CharisSIL-Bold</vt:lpstr>
      <vt:lpstr>CharisSIL-Italic</vt:lpstr>
      <vt:lpstr>Wingdings</vt:lpstr>
      <vt:lpstr>Retrospect</vt:lpstr>
      <vt:lpstr>Treatment of acute rejection        of the renal allograft  </vt:lpstr>
      <vt:lpstr>INTRODUCTION</vt:lpstr>
      <vt:lpstr>PowerPoint Presentation</vt:lpstr>
      <vt:lpstr>PowerPoint Presentation</vt:lpstr>
      <vt:lpstr>PowerPoint Presentation</vt:lpstr>
      <vt:lpstr>DEFINITIONS </vt:lpstr>
      <vt:lpstr>PowerPoint Presentation</vt:lpstr>
      <vt:lpstr>PowerPoint Presentation</vt:lpstr>
      <vt:lpstr>PowerPoint Presentation</vt:lpstr>
      <vt:lpstr>Acute T cell-mediated (cellular) rejection (TCMR)</vt:lpstr>
      <vt:lpstr>INTRODUCTION</vt:lpstr>
      <vt:lpstr>PowerPoint Presentation</vt:lpstr>
      <vt:lpstr>PowerPoint Presentation</vt:lpstr>
      <vt:lpstr>PowerPoint Presentation</vt:lpstr>
      <vt:lpstr>TREATMENT</vt:lpstr>
      <vt:lpstr>PowerPoint Presentation</vt:lpstr>
      <vt:lpstr>Initial treatment of acute T cell-mediated rejection of the renal allograft</vt:lpstr>
      <vt:lpstr>PowerPoint Presentation</vt:lpstr>
      <vt:lpstr>PowerPoint Presentation</vt:lpstr>
      <vt:lpstr>Banff grade I rejection</vt:lpstr>
      <vt:lpstr>PowerPoint Presentation</vt:lpstr>
      <vt:lpstr>PowerPoint Presentation</vt:lpstr>
      <vt:lpstr>Banff grade II or III rejection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Antimicrobial and Antiviral prophylaxis</vt:lpstr>
      <vt:lpstr>Active (acute) antibody-mediated rejection (ABMR)</vt:lpstr>
      <vt:lpstr>INTRODUCTION</vt:lpstr>
      <vt:lpstr>PowerPoint Presentation</vt:lpstr>
      <vt:lpstr>PowerPoint Presentation</vt:lpstr>
      <vt:lpstr>TREATMENT</vt:lpstr>
      <vt:lpstr>PowerPoint Presentation</vt:lpstr>
      <vt:lpstr>PowerPoint Presentation</vt:lpstr>
      <vt:lpstr>Approach to initial therapy</vt:lpstr>
      <vt:lpstr>PowerPoint Presentation</vt:lpstr>
      <vt:lpstr>Initial treatment of active antibody-mediated rejection of the renal allograft</vt:lpstr>
      <vt:lpstr>Within the first year posttransplant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Active ABMR after the first year                posttransplant</vt:lpstr>
      <vt:lpstr>PowerPoint Presentation</vt:lpstr>
      <vt:lpstr>PowerPoint Presentation</vt:lpstr>
      <vt:lpstr>PowerPoint Presentation</vt:lpstr>
      <vt:lpstr>PowerPoint Presentation</vt:lpstr>
      <vt:lpstr>        Antimicrobial and Antiviral                   prophylaxis</vt:lpstr>
      <vt:lpstr>PowerPoint Presentation</vt:lpstr>
      <vt:lpstr>Monitoring the response to therapy</vt:lpstr>
      <vt:lpstr>PowerPoint Presentation</vt:lpstr>
      <vt:lpstr>Second-line agents in patients who have failed initial therapy</vt:lpstr>
      <vt:lpstr>PowerPoint Presentation</vt:lpstr>
      <vt:lpstr>Bortezomib</vt:lpstr>
      <vt:lpstr>PowerPoint Presentation</vt:lpstr>
      <vt:lpstr>PowerPoint Presentation</vt:lpstr>
      <vt:lpstr>Eculizumab</vt:lpstr>
      <vt:lpstr>PowerPoint Presentation</vt:lpstr>
      <vt:lpstr>Less frequently used therapies</vt:lpstr>
      <vt:lpstr>Immunoadsorption</vt:lpstr>
      <vt:lpstr>Splenectomy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acute rejection        of the renal allograft</dc:title>
  <dc:creator>Microsoft account</dc:creator>
  <cp:lastModifiedBy>Microsoft account</cp:lastModifiedBy>
  <cp:revision>60</cp:revision>
  <dcterms:created xsi:type="dcterms:W3CDTF">2021-01-07T15:15:17Z</dcterms:created>
  <dcterms:modified xsi:type="dcterms:W3CDTF">2021-01-09T11:14:12Z</dcterms:modified>
</cp:coreProperties>
</file>